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6" r:id="rId1"/>
    <p:sldMasterId id="2147483677" r:id="rId2"/>
    <p:sldMasterId id="2147483678" r:id="rId3"/>
  </p:sldMasterIdLst>
  <p:notesMasterIdLst>
    <p:notesMasterId r:id="rId3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284"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51"/>
    <p:restoredTop sz="94655"/>
  </p:normalViewPr>
  <p:slideViewPr>
    <p:cSldViewPr snapToGrid="0" snapToObjects="1">
      <p:cViewPr varScale="1">
        <p:scale>
          <a:sx n="125" d="100"/>
          <a:sy n="125" d="100"/>
        </p:scale>
        <p:origin x="1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But in an MPP, scale out architecture, we increase computing power and storage by starting small &lt;CLICK&gt;  In most MPP architectures today, the nodes are usually small Linux  servers with enough CPU, RAM, and I/O power for the needs at hand.  When we run out of any of these resources , we add another node or more . &lt;CLICK&gt;  Since each node has its own memory, OS,  CPU and storage with its own set of disks, this architecture is known as a Shared Nothing architecture.  </a:t>
            </a:r>
            <a:endParaRPr/>
          </a:p>
        </p:txBody>
      </p:sp>
      <p:sp>
        <p:nvSpPr>
          <p:cNvPr id="330" name="Google Shape;330;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SzPts val="1400"/>
              <a:buNone/>
            </a:pPr>
            <a:r>
              <a:rPr lang="en" sz="900" b="0" i="0" u="none" strike="noStrike" cap="none">
                <a:solidFill>
                  <a:schemeClr val="dk1"/>
                </a:solidFill>
                <a:latin typeface="Calibri"/>
                <a:ea typeface="Calibri"/>
                <a:cs typeface="Calibri"/>
                <a:sym typeface="Calibri"/>
              </a:rPr>
              <a:t>A colleague has a large collection of business cards.  He exchanges business cards with everyone he meets.   He has collected 10,000 business cards. </a:t>
            </a:r>
            <a:endParaRPr sz="900"/>
          </a:p>
          <a:p>
            <a:pPr marL="0" marR="0" lvl="0" indent="0" algn="l" rtl="0">
              <a:lnSpc>
                <a:spcPct val="80000"/>
              </a:lnSpc>
              <a:spcBef>
                <a:spcPts val="0"/>
              </a:spcBef>
              <a:spcAft>
                <a:spcPts val="0"/>
              </a:spcAft>
              <a:buSzPts val="1400"/>
              <a:buNone/>
            </a:pPr>
            <a:r>
              <a:rPr lang="en" sz="900" b="0" i="0" u="none" strike="noStrike" cap="none">
                <a:solidFill>
                  <a:schemeClr val="dk1"/>
                </a:solidFill>
                <a:latin typeface="Calibri"/>
                <a:ea typeface="Calibri"/>
                <a:cs typeface="Calibri"/>
                <a:sym typeface="Calibri"/>
              </a:rPr>
              <a:t> </a:t>
            </a:r>
            <a:endParaRPr sz="900"/>
          </a:p>
          <a:p>
            <a:pPr marL="0" marR="0" lvl="0" indent="0" algn="l" rtl="0">
              <a:lnSpc>
                <a:spcPct val="80000"/>
              </a:lnSpc>
              <a:spcBef>
                <a:spcPts val="0"/>
              </a:spcBef>
              <a:spcAft>
                <a:spcPts val="0"/>
              </a:spcAft>
              <a:buSzPts val="1400"/>
              <a:buNone/>
            </a:pPr>
            <a:r>
              <a:rPr lang="en" sz="900" b="0" i="0" u="none" strike="noStrike" cap="none">
                <a:solidFill>
                  <a:schemeClr val="dk1"/>
                </a:solidFill>
                <a:latin typeface="Calibri"/>
                <a:ea typeface="Calibri"/>
                <a:cs typeface="Calibri"/>
                <a:sym typeface="Calibri"/>
              </a:rPr>
              <a:t>Being no fool, he keeps them sorted in alphabetical order: last name, first name.  When he needs to look up someone’s contact info and he knows the name, it’s a no-brainer.  He goes to roughly the write place in the alphabet and scans a few cards, taking a few seconds. </a:t>
            </a:r>
            <a:endParaRPr sz="900"/>
          </a:p>
          <a:p>
            <a:pPr marL="0" marR="0" lvl="0" indent="0" algn="l" rtl="0">
              <a:lnSpc>
                <a:spcPct val="80000"/>
              </a:lnSpc>
              <a:spcBef>
                <a:spcPts val="0"/>
              </a:spcBef>
              <a:spcAft>
                <a:spcPts val="0"/>
              </a:spcAft>
              <a:buSzPts val="1400"/>
              <a:buNone/>
            </a:pPr>
            <a:r>
              <a:rPr lang="en" sz="900" b="0" i="0" u="none" strike="noStrike" cap="none">
                <a:solidFill>
                  <a:schemeClr val="dk1"/>
                </a:solidFill>
                <a:latin typeface="Calibri"/>
                <a:ea typeface="Calibri"/>
                <a:cs typeface="Calibri"/>
                <a:sym typeface="Calibri"/>
              </a:rPr>
              <a:t> </a:t>
            </a:r>
            <a:endParaRPr sz="900"/>
          </a:p>
          <a:p>
            <a:pPr marL="0" marR="0" lvl="0" indent="0" algn="l" rtl="0">
              <a:lnSpc>
                <a:spcPct val="80000"/>
              </a:lnSpc>
              <a:spcBef>
                <a:spcPts val="0"/>
              </a:spcBef>
              <a:spcAft>
                <a:spcPts val="0"/>
              </a:spcAft>
              <a:buSzPts val="1400"/>
              <a:buNone/>
            </a:pPr>
            <a:r>
              <a:rPr lang="en" sz="900" b="0" i="0" u="none" strike="noStrike" cap="none">
                <a:solidFill>
                  <a:schemeClr val="dk1"/>
                </a:solidFill>
                <a:latin typeface="Calibri"/>
                <a:ea typeface="Calibri"/>
                <a:cs typeface="Calibri"/>
                <a:sym typeface="Calibri"/>
              </a:rPr>
              <a:t>Occasionally he needs different information  He’s visiting Acme Widget and want to find all his contacts who work for them.   This requires going through all his cards.  Now he can scan through cards at a pretty rapid rate, say 100/minute.  For this current card stack, this takes 10,000/100=100 minutes.    This is too long and he came to me for advice.</a:t>
            </a:r>
            <a:endParaRPr sz="900"/>
          </a:p>
        </p:txBody>
      </p:sp>
      <p:sp>
        <p:nvSpPr>
          <p:cNvPr id="349" name="Google Shape;349;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“Don’t you have a lot of interns working for you?  Why not enlist the help of 10 of them, divide the cards equally among the 10, and have each intern scan the cards in parallel?”  10,000 cards/10 interns=1000 cards/intern.  Assuming the interns can also scan cards at 100/minute, they can get the job done in 10 minutes, a 10X speedup over a single user.  If we had used 50 interns, the job could be finished in 2 minutes, a 50X speedup.  We get linear scalability from this strategy.   </a:t>
            </a:r>
            <a:endParaRPr/>
          </a:p>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Our parallel solution has the advantage of faster lookups.  And my friend can use a similar parallel strategy for loading news sets of cards he gets at the next Strata conference.  </a:t>
            </a:r>
            <a:endParaRPr sz="3720" b="0" i="0" u="none" strike="noStrike" cap="none">
              <a:solidFill>
                <a:schemeClr val="dk1"/>
              </a:solidFill>
              <a:latin typeface="Calibri"/>
              <a:ea typeface="Calibri"/>
              <a:cs typeface="Calibri"/>
              <a:sym typeface="Calibri"/>
            </a:endParaRPr>
          </a:p>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Notice that the process is the same whether we used 10 or 20 or 50 interns.   Anytime  he wants to ask a question of the business cards, my colleague  does not need to know how many interns or who has which data.  Once the cards are distributed, the parallelism is transparent to him.  </a:t>
            </a:r>
            <a:endParaRPr/>
          </a:p>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What we have created is an analogue of an MPP (or massively parallel processing) database.</a:t>
            </a:r>
            <a:endParaRPr/>
          </a:p>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Disclaimer:  No Interns were harmed in the processes mentioned above.  </a:t>
            </a:r>
            <a:endParaRPr/>
          </a:p>
          <a:p>
            <a:pPr marL="0" marR="0" lvl="0" indent="0" algn="l" rtl="0">
              <a:lnSpc>
                <a:spcPct val="80000"/>
              </a:lnSpc>
              <a:spcBef>
                <a:spcPts val="0"/>
              </a:spcBef>
              <a:spcAft>
                <a:spcPts val="0"/>
              </a:spcAft>
              <a:buSzPts val="1400"/>
              <a:buNone/>
            </a:pPr>
            <a:r>
              <a:rPr lang="en" sz="3720" b="0" i="0" u="none" strike="noStrike" cap="none">
                <a:solidFill>
                  <a:schemeClr val="dk1"/>
                </a:solidFill>
                <a:latin typeface="Calibri"/>
                <a:ea typeface="Calibri"/>
                <a:cs typeface="Calibri"/>
                <a:sym typeface="Calibri"/>
              </a:rPr>
              <a:t> </a:t>
            </a:r>
            <a:endParaRPr sz="3720" b="0" i="0" u="none" strike="noStrike" cap="none">
              <a:solidFill>
                <a:schemeClr val="dk1"/>
              </a:solidFill>
              <a:latin typeface="Calibri"/>
              <a:ea typeface="Calibri"/>
              <a:cs typeface="Calibri"/>
              <a:sym typeface="Calibri"/>
            </a:endParaRPr>
          </a:p>
        </p:txBody>
      </p:sp>
      <p:sp>
        <p:nvSpPr>
          <p:cNvPr id="357" name="Google Shape;357;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373" name="Google Shape;37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14:notes"/>
          <p:cNvSpPr>
            <a:spLocks noGrp="1" noRot="1" noChangeAspect="1"/>
          </p:cNvSpPr>
          <p:nvPr>
            <p:ph type="sldImg" idx="2"/>
          </p:nvPr>
        </p:nvSpPr>
        <p:spPr>
          <a:xfrm>
            <a:off x="1606550" y="685800"/>
            <a:ext cx="3702000" cy="2082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6985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50" name="Google Shape;450;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15:notes"/>
          <p:cNvSpPr txBox="1">
            <a:spLocks noGrp="1"/>
          </p:cNvSpPr>
          <p:nvPr>
            <p:ph type="body" idx="1"/>
          </p:nvPr>
        </p:nvSpPr>
        <p:spPr>
          <a:xfrm>
            <a:off x="685800" y="4343399"/>
            <a:ext cx="5486400" cy="4114800"/>
          </a:xfrm>
          <a:prstGeom prst="rect">
            <a:avLst/>
          </a:prstGeom>
          <a:noFill/>
          <a:ln>
            <a:noFill/>
          </a:ln>
        </p:spPr>
        <p:txBody>
          <a:bodyPr spcFirstLastPara="1" wrap="square" lIns="91350" tIns="91350" rIns="91350" bIns="9135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Pivotal Greenplum can run in all platforms. It's a pure software solution. All optimizations are based on the software and not on any hardware optimization. </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We can run on premises, private or public cloud and using also DellEMC appliances. This is the same software that you are deploying whatever the target platform</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Pivotal Greenplum is also available on public cloud marketplaces as the one from Amazon or Microsoft. You can instantiate a Greenplum cluster in few minutes. </a:t>
            </a:r>
            <a:endParaRPr sz="1100" b="0" i="0" u="none" strike="noStrike" cap="none">
              <a:solidFill>
                <a:schemeClr val="dk1"/>
              </a:solidFill>
              <a:latin typeface="Arial"/>
              <a:ea typeface="Arial"/>
              <a:cs typeface="Arial"/>
              <a:sym typeface="Arial"/>
            </a:endParaRPr>
          </a:p>
        </p:txBody>
      </p:sp>
      <p:sp>
        <p:nvSpPr>
          <p:cNvPr id="541" name="Google Shape;541;p15:notes"/>
          <p:cNvSpPr txBox="1">
            <a:spLocks noGrp="1"/>
          </p:cNvSpPr>
          <p:nvPr>
            <p:ph type="sldNum" idx="12"/>
          </p:nvPr>
        </p:nvSpPr>
        <p:spPr>
          <a:xfrm>
            <a:off x="3884613" y="8685212"/>
            <a:ext cx="2971800" cy="457200"/>
          </a:xfrm>
          <a:prstGeom prst="rect">
            <a:avLst/>
          </a:prstGeom>
          <a:noFill/>
          <a:ln>
            <a:noFill/>
          </a:ln>
        </p:spPr>
        <p:txBody>
          <a:bodyPr spcFirstLastPara="1" wrap="square" lIns="91350" tIns="91350" rIns="91350" bIns="9135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Greenplum is the perfect platform to modernize existing EDWs and eliminate the need for analytical silos created by new tools and libraries</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Pivotal Greenplum is able to migrate and support traditional DW workloads (BI/reporting) in the same platform where it runs Machine learning and Advanced analytics in-database using a massively parallel architecture</a:t>
            </a:r>
            <a:endParaRPr sz="11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folHlink"/>
              </a:buClr>
              <a:buSzPts val="1100"/>
              <a:buFont typeface="Arial"/>
              <a:buNone/>
            </a:pPr>
            <a:endParaRPr sz="11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7:notes"/>
          <p:cNvSpPr>
            <a:spLocks noGrp="1" noRot="1" noChangeAspect="1"/>
          </p:cNvSpPr>
          <p:nvPr>
            <p:ph type="sldImg" idx="2"/>
          </p:nvPr>
        </p:nvSpPr>
        <p:spPr>
          <a:xfrm>
            <a:off x="1606550" y="685800"/>
            <a:ext cx="3702050" cy="2082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554" name="Google Shape;554;p17:notes"/>
          <p:cNvSpPr txBox="1">
            <a:spLocks noGrp="1"/>
          </p:cNvSpPr>
          <p:nvPr>
            <p:ph type="body" idx="1"/>
          </p:nvPr>
        </p:nvSpPr>
        <p:spPr>
          <a:xfrm>
            <a:off x="295166" y="2972430"/>
            <a:ext cx="6267600" cy="5793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2"/>
              </a:buClr>
              <a:buSzPts val="1100"/>
              <a:buFont typeface="Arial"/>
              <a:buNone/>
            </a:pPr>
            <a:r>
              <a:rPr lang="en" sz="1100" b="1" i="0" u="none" strike="noStrike" cap="none">
                <a:solidFill>
                  <a:srgbClr val="000000"/>
                </a:solidFill>
                <a:latin typeface="Arial"/>
                <a:ea typeface="Arial"/>
                <a:cs typeface="Arial"/>
                <a:sym typeface="Arial"/>
              </a:rPr>
              <a:t>Algorithms</a:t>
            </a:r>
            <a:r>
              <a:rPr lang="en" sz="1100" b="0" i="0" u="none" strike="noStrike" cap="none">
                <a:solidFill>
                  <a:srgbClr val="000000"/>
                </a:solidFill>
                <a:latin typeface="Arial"/>
                <a:ea typeface="Arial"/>
                <a:cs typeface="Arial"/>
                <a:sym typeface="Arial"/>
              </a:rPr>
              <a:t>:</a:t>
            </a: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100" b="0" i="0" u="none" strike="noStrike" cap="none">
                <a:solidFill>
                  <a:schemeClr val="dk1"/>
                </a:solidFill>
                <a:latin typeface="Arial"/>
                <a:ea typeface="Arial"/>
                <a:cs typeface="Arial"/>
                <a:sym typeface="Arial"/>
              </a:rPr>
              <a:t>All Pairs Shortest Path (APSP)</a:t>
            </a:r>
            <a:endParaRPr/>
          </a:p>
          <a:p>
            <a:pPr marL="285750" marR="0" lvl="0" indent="-285750" algn="l" rtl="0">
              <a:lnSpc>
                <a:spcPct val="100000"/>
              </a:lnSpc>
              <a:spcBef>
                <a:spcPts val="0"/>
              </a:spcBef>
              <a:spcAft>
                <a:spcPts val="0"/>
              </a:spcAft>
              <a:buClr>
                <a:srgbClr val="000000"/>
              </a:buClr>
              <a:buSzPts val="1400"/>
              <a:buFont typeface="Arial"/>
              <a:buChar char="•"/>
            </a:pPr>
            <a:r>
              <a:rPr lang="en" sz="1100" b="0" i="0" u="none" strike="noStrike" cap="none">
                <a:solidFill>
                  <a:schemeClr val="dk1"/>
                </a:solidFill>
                <a:latin typeface="Arial"/>
                <a:ea typeface="Arial"/>
                <a:cs typeface="Arial"/>
                <a:sym typeface="Arial"/>
              </a:rPr>
              <a:t>Breadth-First Search</a:t>
            </a:r>
            <a:endParaRPr/>
          </a:p>
          <a:p>
            <a:pPr marL="285750" marR="0" lvl="0" indent="-285750" algn="l" rtl="0">
              <a:lnSpc>
                <a:spcPct val="100000"/>
              </a:lnSpc>
              <a:spcBef>
                <a:spcPts val="0"/>
              </a:spcBef>
              <a:spcAft>
                <a:spcPts val="0"/>
              </a:spcAft>
              <a:buClr>
                <a:srgbClr val="000000"/>
              </a:buClr>
              <a:buSzPts val="1400"/>
              <a:buFont typeface="Arial"/>
              <a:buChar char="•"/>
            </a:pPr>
            <a:r>
              <a:rPr lang="en" sz="1100" b="0" i="0" u="none" strike="noStrike" cap="none">
                <a:solidFill>
                  <a:schemeClr val="dk1"/>
                </a:solidFill>
                <a:latin typeface="Arial"/>
                <a:ea typeface="Arial"/>
                <a:cs typeface="Arial"/>
                <a:sym typeface="Arial"/>
              </a:rPr>
              <a:t>Average Path Length</a:t>
            </a:r>
            <a:endParaRPr/>
          </a:p>
          <a:p>
            <a:pPr marL="285750" marR="0" lvl="0" indent="-285750" algn="l" rtl="0">
              <a:lnSpc>
                <a:spcPct val="100000"/>
              </a:lnSpc>
              <a:spcBef>
                <a:spcPts val="0"/>
              </a:spcBef>
              <a:spcAft>
                <a:spcPts val="0"/>
              </a:spcAft>
              <a:buClr>
                <a:srgbClr val="000000"/>
              </a:buClr>
              <a:buSzPts val="1400"/>
              <a:buFont typeface="Arial"/>
              <a:buChar char="•"/>
            </a:pPr>
            <a:r>
              <a:rPr lang="en" sz="1100" b="0" i="0" u="none" strike="noStrike" cap="none">
                <a:solidFill>
                  <a:schemeClr val="dk1"/>
                </a:solidFill>
                <a:latin typeface="Arial"/>
                <a:ea typeface="Arial"/>
                <a:cs typeface="Arial"/>
                <a:sym typeface="Arial"/>
              </a:rPr>
              <a:t>Closeness Centrality</a:t>
            </a:r>
            <a:endParaRPr/>
          </a:p>
          <a:p>
            <a:pPr marL="285750" marR="0" lvl="0" indent="-285750" algn="l" rtl="0">
              <a:lnSpc>
                <a:spcPct val="100000"/>
              </a:lnSpc>
              <a:spcBef>
                <a:spcPts val="0"/>
              </a:spcBef>
              <a:spcAft>
                <a:spcPts val="0"/>
              </a:spcAft>
              <a:buClr>
                <a:srgbClr val="000000"/>
              </a:buClr>
              <a:buSzPts val="1400"/>
              <a:buFont typeface="Arial"/>
              <a:buChar char="•"/>
            </a:pPr>
            <a:r>
              <a:rPr lang="en" sz="1100" b="0" i="0" u="none" strike="noStrike" cap="none">
                <a:solidFill>
                  <a:schemeClr val="dk1"/>
                </a:solidFill>
                <a:latin typeface="Arial"/>
                <a:ea typeface="Arial"/>
                <a:cs typeface="Arial"/>
                <a:sym typeface="Arial"/>
              </a:rPr>
              <a:t>Graph Diameter</a:t>
            </a:r>
            <a:endParaRPr/>
          </a:p>
          <a:p>
            <a:pPr marL="285750" marR="0" lvl="0" indent="-285750" algn="l" rtl="0">
              <a:lnSpc>
                <a:spcPct val="100000"/>
              </a:lnSpc>
              <a:spcBef>
                <a:spcPts val="0"/>
              </a:spcBef>
              <a:spcAft>
                <a:spcPts val="0"/>
              </a:spcAft>
              <a:buClr>
                <a:srgbClr val="000000"/>
              </a:buClr>
              <a:buSzPts val="1400"/>
              <a:buFont typeface="Arial"/>
              <a:buChar char="•"/>
            </a:pPr>
            <a:r>
              <a:rPr lang="en" sz="1100" b="0" i="0" u="none" strike="noStrike" cap="none">
                <a:solidFill>
                  <a:schemeClr val="dk1"/>
                </a:solidFill>
                <a:latin typeface="Arial"/>
                <a:ea typeface="Arial"/>
                <a:cs typeface="Arial"/>
                <a:sym typeface="Arial"/>
              </a:rPr>
              <a:t>In-Out Degree</a:t>
            </a:r>
            <a:endParaRPr/>
          </a:p>
          <a:p>
            <a:pPr marL="285750" marR="0" lvl="0" indent="-285750" algn="l" rtl="0">
              <a:lnSpc>
                <a:spcPct val="100000"/>
              </a:lnSpc>
              <a:spcBef>
                <a:spcPts val="0"/>
              </a:spcBef>
              <a:spcAft>
                <a:spcPts val="0"/>
              </a:spcAft>
              <a:buClr>
                <a:srgbClr val="000000"/>
              </a:buClr>
              <a:buSzPts val="1400"/>
              <a:buFont typeface="Arial"/>
              <a:buChar char="•"/>
            </a:pPr>
            <a:r>
              <a:rPr lang="en" sz="1100" b="0" i="0" u="none" strike="noStrike" cap="none">
                <a:solidFill>
                  <a:schemeClr val="dk1"/>
                </a:solidFill>
                <a:latin typeface="Arial"/>
                <a:ea typeface="Arial"/>
                <a:cs typeface="Arial"/>
                <a:sym typeface="Arial"/>
              </a:rPr>
              <a:t>PageRank</a:t>
            </a:r>
            <a:endParaRPr/>
          </a:p>
          <a:p>
            <a:pPr marL="285750" marR="0" lvl="0" indent="-285750" algn="l" rtl="0">
              <a:lnSpc>
                <a:spcPct val="100000"/>
              </a:lnSpc>
              <a:spcBef>
                <a:spcPts val="0"/>
              </a:spcBef>
              <a:spcAft>
                <a:spcPts val="0"/>
              </a:spcAft>
              <a:buClr>
                <a:srgbClr val="000000"/>
              </a:buClr>
              <a:buSzPts val="1400"/>
              <a:buFont typeface="Arial"/>
              <a:buChar char="•"/>
            </a:pPr>
            <a:r>
              <a:rPr lang="en" sz="1100" b="0" i="0" u="none" strike="noStrike" cap="none">
                <a:solidFill>
                  <a:schemeClr val="dk1"/>
                </a:solidFill>
                <a:latin typeface="Arial"/>
                <a:ea typeface="Arial"/>
                <a:cs typeface="Arial"/>
                <a:sym typeface="Arial"/>
              </a:rPr>
              <a:t>Single Source Shortest Path (SSSP)</a:t>
            </a:r>
            <a:endParaRPr/>
          </a:p>
          <a:p>
            <a:pPr marL="285750" marR="0" lvl="0" indent="-285750" algn="l" rtl="0">
              <a:lnSpc>
                <a:spcPct val="100000"/>
              </a:lnSpc>
              <a:spcBef>
                <a:spcPts val="0"/>
              </a:spcBef>
              <a:spcAft>
                <a:spcPts val="0"/>
              </a:spcAft>
              <a:buClr>
                <a:srgbClr val="000000"/>
              </a:buClr>
              <a:buSzPts val="1400"/>
              <a:buFont typeface="Arial"/>
              <a:buChar char="•"/>
            </a:pPr>
            <a:r>
              <a:rPr lang="en" sz="1100" b="0" i="0" u="none" strike="noStrike" cap="none">
                <a:solidFill>
                  <a:schemeClr val="dk1"/>
                </a:solidFill>
                <a:latin typeface="Arial"/>
                <a:ea typeface="Arial"/>
                <a:cs typeface="Arial"/>
                <a:sym typeface="Arial"/>
              </a:rPr>
              <a:t>Weakly Connected Components</a:t>
            </a:r>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555" name="Google Shape;555;p17:notes"/>
          <p:cNvSpPr txBox="1">
            <a:spLocks noGrp="1"/>
          </p:cNvSpPr>
          <p:nvPr>
            <p:ph type="sldNum" idx="12"/>
          </p:nvPr>
        </p:nvSpPr>
        <p:spPr>
          <a:xfrm>
            <a:off x="3884316" y="8685857"/>
            <a:ext cx="2972100" cy="45660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 sz="1800" b="0" i="0" u="none" strike="noStrike" cap="none">
                <a:solidFill>
                  <a:schemeClr val="dk1"/>
                </a:solidFill>
                <a:latin typeface="Calibri"/>
                <a:ea typeface="Calibri"/>
                <a:cs typeface="Calibri"/>
                <a:sym typeface="Calibri"/>
              </a:rPr>
              <a:t>17</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568" name="Google Shape;56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lnSpc>
                <a:spcPct val="100000"/>
              </a:lnSpc>
              <a:spcBef>
                <a:spcPts val="0"/>
              </a:spcBef>
              <a:spcAft>
                <a:spcPts val="0"/>
              </a:spcAft>
              <a:buClr>
                <a:schemeClr val="folHlink"/>
              </a:buClr>
              <a:buSzPts val="1100"/>
              <a:buFont typeface="Arial"/>
              <a:buNone/>
            </a:pPr>
            <a:r>
              <a:rPr lang="en" sz="1100" b="0" i="0" u="none" strike="noStrike" cap="none">
                <a:solidFill>
                  <a:schemeClr val="dk1"/>
                </a:solidFill>
                <a:latin typeface="Arial"/>
                <a:ea typeface="Arial"/>
                <a:cs typeface="Arial"/>
                <a:sym typeface="Arial"/>
              </a:rPr>
              <a:t>Let’s talk about diversity in term of datatype and let’s start with Geospatial support</a:t>
            </a:r>
            <a:endParaRPr sz="11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folHlink"/>
              </a:buClr>
              <a:buSzPts val="1100"/>
              <a:buFont typeface="Arial"/>
              <a:buNone/>
            </a:pPr>
            <a:r>
              <a:rPr lang="en" sz="1100" b="0" i="0" u="none" strike="noStrike" cap="none">
                <a:solidFill>
                  <a:schemeClr val="dk1"/>
                </a:solidFill>
                <a:latin typeface="Arial"/>
                <a:ea typeface="Arial"/>
                <a:cs typeface="Arial"/>
                <a:sym typeface="Arial"/>
              </a:rPr>
              <a:t>Greenplum is providing Geospatial support through postGIS implementation.</a:t>
            </a:r>
            <a:endParaRPr sz="11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folHlink"/>
              </a:buClr>
              <a:buSzPts val="1100"/>
              <a:buFont typeface="Arial"/>
              <a:buNone/>
            </a:pPr>
            <a:r>
              <a:rPr lang="en" sz="1100" b="0" i="0" u="none" strike="noStrike" cap="none">
                <a:solidFill>
                  <a:schemeClr val="dk1"/>
                </a:solidFill>
                <a:latin typeface="Arial"/>
                <a:ea typeface="Arial"/>
                <a:cs typeface="Arial"/>
                <a:sym typeface="Arial"/>
              </a:rPr>
              <a:t>In few words it adds spatial functions such as distance, area, ability to manipulate polygon and special data types and index to speed the processing.</a:t>
            </a:r>
            <a:endParaRPr sz="11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folHlink"/>
              </a:buClr>
              <a:buSzPts val="1100"/>
              <a:buFont typeface="Arial"/>
              <a:buNone/>
            </a:pPr>
            <a:endParaRPr sz="11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Postgis implementation give opportunity to manage all geolocation uses cases inside the database.</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folHlink"/>
              </a:buClr>
              <a:buSzPts val="1100"/>
              <a:buFont typeface="Arial"/>
              <a:buNone/>
            </a:pPr>
            <a:r>
              <a:rPr lang="en" sz="1100" b="0" i="0" u="none" strike="noStrike" cap="none">
                <a:solidFill>
                  <a:srgbClr val="000000"/>
                </a:solidFill>
                <a:latin typeface="Verdana"/>
                <a:ea typeface="Verdana"/>
                <a:cs typeface="Verdana"/>
                <a:sym typeface="Verdana"/>
              </a:rPr>
              <a:t>The list on this slide is partial. All the supported libraries are below. </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r>
              <a:rPr lang="en" sz="1100" b="0" i="0" u="none" strike="noStrike" cap="none">
                <a:solidFill>
                  <a:srgbClr val="000000"/>
                </a:solidFill>
                <a:latin typeface="Verdana"/>
                <a:ea typeface="Verdana"/>
                <a:cs typeface="Verdana"/>
                <a:sym typeface="Verdana"/>
              </a:rPr>
              <a:t>All supported libraries will fully leverage the Greenplum MPP architecture:</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r>
              <a:rPr lang="en" sz="1100" b="1" i="0" u="none" strike="noStrike" cap="none">
                <a:solidFill>
                  <a:srgbClr val="000000"/>
                </a:solidFill>
                <a:latin typeface="Verdana"/>
                <a:ea typeface="Verdana"/>
                <a:cs typeface="Verdana"/>
                <a:sym typeface="Verdana"/>
              </a:rPr>
              <a:t>Python libraries to be supported in Greenplum v5: </a:t>
            </a:r>
            <a:endParaRPr sz="1100" b="1"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r>
              <a:rPr lang="en" sz="1100" b="0" i="0" u="none" strike="noStrike" cap="none">
                <a:solidFill>
                  <a:srgbClr val="000000"/>
                </a:solidFill>
                <a:latin typeface="Verdana"/>
                <a:ea typeface="Verdana"/>
                <a:cs typeface="Verdana"/>
                <a:sym typeface="Verdana"/>
              </a:rPr>
              <a:t>Tensorflow, NumPy, SciPy, scikit-learn, Pandas, NLTK, Pattern-en, Statsmodels (python lib), gensim (python lib), pyldavis, lifelines, spaCy, XGBoost, BeautifulSoup, lxml, Keras, and PyMC3 (Tensorflow and Keras  require RHEL 7 as host OS).</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r>
              <a:rPr lang="en" sz="1100" b="1" i="0" u="none" strike="noStrike" cap="none">
                <a:solidFill>
                  <a:srgbClr val="000000"/>
                </a:solidFill>
                <a:latin typeface="Verdana"/>
                <a:ea typeface="Verdana"/>
                <a:cs typeface="Verdana"/>
                <a:sym typeface="Verdana"/>
              </a:rPr>
              <a:t>R libraries to be supported in Greenplum v5: </a:t>
            </a:r>
            <a:endParaRPr sz="1100" b="1"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r>
              <a:rPr lang="en" sz="1100" b="0" i="0" u="none" strike="noStrike" cap="none">
                <a:solidFill>
                  <a:srgbClr val="000000"/>
                </a:solidFill>
                <a:latin typeface="Verdana"/>
                <a:ea typeface="Verdana"/>
                <a:cs typeface="Verdana"/>
                <a:sym typeface="Verdana"/>
              </a:rPr>
              <a:t>BH, DBI, MASS, MCMCpack, Matrix, R2jags, R6, RColorBrewer, ROCR, RPostgreSQL, Rcpp, RcppEigen, RobustRankAggreg, SparseM, abind, adabag, arm, assertthat, bitops, caTools, car, caret, coda, colorspace, compHclust, curl, data.table, dichromat, digest, dplyr, e1071, flashClust, forecast, foreign, gdata, ggplot2, glmnet, gplots, gtable, gtools, hms, hybridHclust, igraph, labeling, lattice, lazyeval, lme4, lmtest, magrittr, minqa, MTS, munsell, neuralnet, nloptr, nnet, pbkrtest, plyr, quantreg, randomForest, readr, reshape2, rjags, rpart, sandwich, scales, stringi, stringr, survival, tibble, tseries, zoo.</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endParaRPr sz="1100" b="0" i="0" u="none" strike="noStrike" cap="none">
              <a:solidFill>
                <a:schemeClr val="folHlink"/>
              </a:solidFill>
              <a:latin typeface="Verdana"/>
              <a:ea typeface="Verdana"/>
              <a:cs typeface="Verdana"/>
              <a:sym typeface="Verdana"/>
            </a:endParaRPr>
          </a:p>
          <a:p>
            <a:pPr marL="0" marR="0" lvl="0" indent="0" algn="l" rtl="0">
              <a:lnSpc>
                <a:spcPct val="100000"/>
              </a:lnSpc>
              <a:spcBef>
                <a:spcPts val="0"/>
              </a:spcBef>
              <a:spcAft>
                <a:spcPts val="0"/>
              </a:spcAft>
              <a:buClr>
                <a:schemeClr val="folHlink"/>
              </a:buClr>
              <a:buSzPts val="1100"/>
              <a:buFont typeface="Arial"/>
              <a:buNone/>
            </a:pPr>
            <a:endParaRPr sz="1100" b="0" i="0" u="none" strike="noStrike" cap="none">
              <a:solidFill>
                <a:schemeClr val="folHlink"/>
              </a:solidFill>
              <a:latin typeface="Verdana"/>
              <a:ea typeface="Verdana"/>
              <a:cs typeface="Verdana"/>
              <a:sym typeface="Verdana"/>
            </a:endParaRPr>
          </a:p>
          <a:p>
            <a:pPr marL="0" marR="0" lvl="0" indent="6985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650" name="Google Shape;65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dk1"/>
              </a:buClr>
              <a:buSzPts val="1100"/>
              <a:buFont typeface="Arial"/>
              <a:buNone/>
            </a:pPr>
            <a:r>
              <a:rPr lang="en" sz="1200" b="1" i="0" u="none" strike="noStrike" cap="none">
                <a:solidFill>
                  <a:schemeClr val="dk1"/>
                </a:solidFill>
                <a:latin typeface="Arial"/>
                <a:ea typeface="Arial"/>
                <a:cs typeface="Arial"/>
                <a:sym typeface="Arial"/>
              </a:rPr>
              <a:t>CAPABILITIES</a:t>
            </a:r>
            <a:endParaRPr/>
          </a:p>
          <a:p>
            <a:pPr marL="285750" marR="0" lvl="0" indent="-285750" algn="l" rtl="0">
              <a:lnSpc>
                <a:spcPct val="100000"/>
              </a:lnSpc>
              <a:spcBef>
                <a:spcPts val="0"/>
              </a:spcBef>
              <a:spcAft>
                <a:spcPts val="0"/>
              </a:spcAft>
              <a:buClr>
                <a:schemeClr val="dk1"/>
              </a:buClr>
              <a:buSzPts val="1400"/>
              <a:buFont typeface="Arial"/>
              <a:buChar char="●"/>
            </a:pPr>
            <a:r>
              <a:rPr lang="en" sz="1100" b="0" i="0" u="none" strike="noStrike" cap="none">
                <a:solidFill>
                  <a:schemeClr val="dk1"/>
                </a:solidFill>
                <a:latin typeface="Arial"/>
                <a:ea typeface="Arial"/>
                <a:cs typeface="Arial"/>
                <a:sym typeface="Arial"/>
              </a:rPr>
              <a:t>Leverages Linux Cgroups for implementation</a:t>
            </a:r>
            <a:endParaRPr/>
          </a:p>
          <a:p>
            <a:pPr marL="285750" marR="0" lvl="0" indent="-285750" algn="l" rtl="0">
              <a:lnSpc>
                <a:spcPct val="100000"/>
              </a:lnSpc>
              <a:spcBef>
                <a:spcPts val="1000"/>
              </a:spcBef>
              <a:spcAft>
                <a:spcPts val="0"/>
              </a:spcAft>
              <a:buClr>
                <a:schemeClr val="dk1"/>
              </a:buClr>
              <a:buSzPts val="1400"/>
              <a:buFont typeface="Arial"/>
              <a:buChar char="●"/>
            </a:pPr>
            <a:r>
              <a:rPr lang="en" sz="1100" b="0" i="0" u="none" strike="noStrike" cap="none">
                <a:solidFill>
                  <a:schemeClr val="dk1"/>
                </a:solidFill>
                <a:latin typeface="Arial"/>
                <a:ea typeface="Arial"/>
                <a:cs typeface="Arial"/>
                <a:sym typeface="Arial"/>
              </a:rPr>
              <a:t>Specify CPU Max Per Group</a:t>
            </a:r>
            <a:endParaRPr/>
          </a:p>
          <a:p>
            <a:pPr marL="285750" marR="0" lvl="0" indent="-285750" algn="l" rtl="0">
              <a:lnSpc>
                <a:spcPct val="100000"/>
              </a:lnSpc>
              <a:spcBef>
                <a:spcPts val="1000"/>
              </a:spcBef>
              <a:spcAft>
                <a:spcPts val="0"/>
              </a:spcAft>
              <a:buClr>
                <a:schemeClr val="dk1"/>
              </a:buClr>
              <a:buSzPts val="1400"/>
              <a:buFont typeface="Arial"/>
              <a:buChar char="●"/>
            </a:pPr>
            <a:r>
              <a:rPr lang="en" sz="1100" b="0" i="0" u="none" strike="noStrike" cap="none">
                <a:solidFill>
                  <a:schemeClr val="dk1"/>
                </a:solidFill>
                <a:latin typeface="Arial"/>
                <a:ea typeface="Arial"/>
                <a:cs typeface="Arial"/>
                <a:sym typeface="Arial"/>
              </a:rPr>
              <a:t>Burst Above Max Limit if available</a:t>
            </a:r>
            <a:endParaRPr/>
          </a:p>
          <a:p>
            <a:pPr marL="285750" marR="0" lvl="0" indent="-285750" algn="l" rtl="0">
              <a:lnSpc>
                <a:spcPct val="100000"/>
              </a:lnSpc>
              <a:spcBef>
                <a:spcPts val="1000"/>
              </a:spcBef>
              <a:spcAft>
                <a:spcPts val="0"/>
              </a:spcAft>
              <a:buClr>
                <a:schemeClr val="dk1"/>
              </a:buClr>
              <a:buSzPts val="1400"/>
              <a:buFont typeface="Arial"/>
              <a:buChar char="●"/>
            </a:pPr>
            <a:r>
              <a:rPr lang="en" sz="1100" b="0" i="0" u="none" strike="noStrike" cap="none">
                <a:solidFill>
                  <a:schemeClr val="dk1"/>
                </a:solidFill>
                <a:latin typeface="Arial"/>
                <a:ea typeface="Arial"/>
                <a:cs typeface="Arial"/>
                <a:sym typeface="Arial"/>
              </a:rPr>
              <a:t>Specify Max Memory Per Group And Memory Per Query</a:t>
            </a:r>
            <a:endParaRPr/>
          </a:p>
          <a:p>
            <a:pPr marL="285750" marR="0" lvl="0" indent="-285750" algn="l" rtl="0">
              <a:lnSpc>
                <a:spcPct val="100000"/>
              </a:lnSpc>
              <a:spcBef>
                <a:spcPts val="1000"/>
              </a:spcBef>
              <a:spcAft>
                <a:spcPts val="0"/>
              </a:spcAft>
              <a:buClr>
                <a:schemeClr val="dk1"/>
              </a:buClr>
              <a:buSzPts val="1400"/>
              <a:buFont typeface="Arial"/>
              <a:buChar char="●"/>
            </a:pPr>
            <a:r>
              <a:rPr lang="en" sz="1100" b="0" i="0" u="none" strike="noStrike" cap="none">
                <a:solidFill>
                  <a:schemeClr val="dk1"/>
                </a:solidFill>
                <a:latin typeface="Arial"/>
                <a:ea typeface="Arial"/>
                <a:cs typeface="Arial"/>
                <a:sym typeface="Arial"/>
              </a:rPr>
              <a:t>Specify Max Concurrency Per Group</a:t>
            </a:r>
            <a:endParaRPr/>
          </a:p>
          <a:p>
            <a:pPr marL="285750" marR="0" lvl="0" indent="-285750" algn="l" rtl="0">
              <a:lnSpc>
                <a:spcPct val="100000"/>
              </a:lnSpc>
              <a:spcBef>
                <a:spcPts val="1000"/>
              </a:spcBef>
              <a:spcAft>
                <a:spcPts val="1000"/>
              </a:spcAft>
              <a:buClr>
                <a:schemeClr val="dk1"/>
              </a:buClr>
              <a:buSzPts val="1400"/>
              <a:buFont typeface="Arial"/>
              <a:buChar char="●"/>
            </a:pPr>
            <a:r>
              <a:rPr lang="en" sz="1100" b="0" i="0" u="none" strike="noStrike" cap="none">
                <a:solidFill>
                  <a:schemeClr val="dk1"/>
                </a:solidFill>
                <a:latin typeface="Arial"/>
                <a:ea typeface="Arial"/>
                <a:cs typeface="Arial"/>
                <a:sym typeface="Arial"/>
              </a:rPr>
              <a:t>Transaction scope not Statement scope</a:t>
            </a:r>
            <a:endParaRPr sz="1100" b="0" i="0" u="none" strike="noStrike" cap="none">
              <a:solidFill>
                <a:schemeClr val="dk1"/>
              </a:solidFill>
              <a:latin typeface="Proxima Nova"/>
              <a:ea typeface="Proxima Nova"/>
              <a:cs typeface="Proxima Nova"/>
              <a:sym typeface="Proxima Nova"/>
            </a:endParaRPr>
          </a:p>
        </p:txBody>
      </p:sp>
      <p:sp>
        <p:nvSpPr>
          <p:cNvPr id="664" name="Google Shape;66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680" name="Google Shape;68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686" name="Google Shape;68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692" name="Google Shape;69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692" name="Google Shape;69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186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8" name="Google Shape;69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When people first moved away from expensive mainframe computers, they did their data analytics in Symmetric MultiProcessors.  They would start with a small box &lt;CLICK&gt;  but would soon outgrow it and then need to move to a larger one  &lt;CLICK&gt; , and when they outgrew it, move to a yet larger one. &lt;CLICK&gt;  Costs became prohibitive and performance began to suffer.  So, people in the data world became to do what people in the scientific computing world had done:  scaling out rather than scaling up.  &lt;CLICK&gt;</a:t>
            </a:r>
            <a:endParaRPr sz="1200" b="0" i="0" u="none" strike="noStrike" cap="none">
              <a:solidFill>
                <a:schemeClr val="dk1"/>
              </a:solidFill>
              <a:latin typeface="Calibri"/>
              <a:ea typeface="Calibri"/>
              <a:cs typeface="Calibri"/>
              <a:sym typeface="Calibri"/>
            </a:endParaRPr>
          </a:p>
        </p:txBody>
      </p:sp>
      <p:sp>
        <p:nvSpPr>
          <p:cNvPr id="280" name="Google Shape;2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When people first moved away from expensive mainframe computers, they did their data analytics in Symmetric MultiProcessors.  They would start with a small box &lt;CLICK&gt;  but would soon outgrow it and then need to move to a larger one  &lt;CLICK&gt; , and when they outgrew it, move to a yet larger one. &lt;CLICK&gt;  Costs became prohibitive and performance began to suffer.  So, people in the data world became to do what people in the scientific computing world had done:  scaling out rather than scaling up.  &lt;CLICK&gt;</a:t>
            </a:r>
            <a:endParaRPr sz="1200" b="0" i="0" u="none" strike="noStrike" cap="none">
              <a:solidFill>
                <a:schemeClr val="dk1"/>
              </a:solidFill>
              <a:latin typeface="Calibri"/>
              <a:ea typeface="Calibri"/>
              <a:cs typeface="Calibri"/>
              <a:sym typeface="Calibri"/>
            </a:endParaRPr>
          </a:p>
        </p:txBody>
      </p:sp>
      <p:sp>
        <p:nvSpPr>
          <p:cNvPr id="287" name="Google Shape;28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When people first moved away from expensive mainframe computers, they did their data analytics in Symmetric MultiProcessors.  They would start with a small box &lt;CLICK&gt;  but would soon outgrow it and then need to move to a larger one  &lt;CLICK&gt; , and when they outgrew it, move to a yet larger one. &lt;CLICK&gt;  Costs became prohibitive and performance began to suffer.  So, people in the data world came to do what people in the scientific computing world had done:  scaling out rather than scaling up.  &lt;CLICK&gt;</a:t>
            </a:r>
            <a:endParaRPr sz="1200" b="0" i="0" u="none" strike="noStrike" cap="none">
              <a:solidFill>
                <a:schemeClr val="dk1"/>
              </a:solidFill>
              <a:latin typeface="Calibri"/>
              <a:ea typeface="Calibri"/>
              <a:cs typeface="Calibri"/>
              <a:sym typeface="Calibri"/>
            </a:endParaRPr>
          </a:p>
        </p:txBody>
      </p:sp>
      <p:sp>
        <p:nvSpPr>
          <p:cNvPr id="295" name="Google Shape;29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But in an MPP, scale out architecture, we increase computing power and storage by starting small &lt;CLICK&gt;  In most MPP architectures today, the nodes are usually small Linux  servers with enough CPU, RAM, and I/O power for the needs at hand.  When we run out of any of these resources , we add another node or more . &lt;CLICK&gt;  Since each node has its own memory, OS,  CPU and storage with its own set of disks, this architecture is known as a Shared Nothing architecture.  </a:t>
            </a:r>
            <a:endParaRPr/>
          </a:p>
        </p:txBody>
      </p:sp>
      <p:sp>
        <p:nvSpPr>
          <p:cNvPr id="304" name="Google Shape;304;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But in an MPP, scale out architecture, we increase computing power and storage by starting small &lt;CLICK&gt;  In most MPP architectures today, the nodes are usually small Linux  servers with enough CPU, RAM, and I/O power for the needs at hand.  When we run out of any of these resources , we add another node or more . &lt;CLICK&gt;  Since each node has its own memory, OS,  CPU and storage with its own set of disks, this architecture is known as a Shared Nothing architecture.  </a:t>
            </a:r>
            <a:endParaRPr/>
          </a:p>
        </p:txBody>
      </p:sp>
      <p:sp>
        <p:nvSpPr>
          <p:cNvPr id="315" name="Google Shape;31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1" name="Google Shape;111;p11"/>
          <p:cNvGrpSpPr/>
          <p:nvPr/>
        </p:nvGrpSpPr>
        <p:grpSpPr>
          <a:xfrm>
            <a:off x="287525" y="4854556"/>
            <a:ext cx="634914" cy="148716"/>
            <a:chOff x="1841475" y="2392725"/>
            <a:chExt cx="3928925" cy="920275"/>
          </a:xfrm>
        </p:grpSpPr>
        <p:sp>
          <p:nvSpPr>
            <p:cNvPr id="112" name="Google Shape;112;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20"/>
        <p:cNvGrpSpPr/>
        <p:nvPr/>
      </p:nvGrpSpPr>
      <p:grpSpPr>
        <a:xfrm>
          <a:off x="0" y="0"/>
          <a:ext cx="0" cy="0"/>
          <a:chOff x="0" y="0"/>
          <a:chExt cx="0" cy="0"/>
        </a:xfrm>
      </p:grpSpPr>
      <p:cxnSp>
        <p:nvCxnSpPr>
          <p:cNvPr id="121" name="Google Shape;121;p1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22" name="Google Shape;122;p1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 name="Google Shape;123;p12"/>
          <p:cNvGrpSpPr/>
          <p:nvPr/>
        </p:nvGrpSpPr>
        <p:grpSpPr>
          <a:xfrm>
            <a:off x="287525" y="4854556"/>
            <a:ext cx="634914" cy="148716"/>
            <a:chOff x="1841475" y="2392725"/>
            <a:chExt cx="3928925" cy="920275"/>
          </a:xfrm>
        </p:grpSpPr>
        <p:sp>
          <p:nvSpPr>
            <p:cNvPr id="124" name="Google Shape;124;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2" name="Google Shape;132;p12"/>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33" name="Google Shape;133;p12"/>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34" name="Google Shape;134;p12"/>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35"/>
        <p:cNvGrpSpPr/>
        <p:nvPr/>
      </p:nvGrpSpPr>
      <p:grpSpPr>
        <a:xfrm>
          <a:off x="0" y="0"/>
          <a:ext cx="0" cy="0"/>
          <a:chOff x="0" y="0"/>
          <a:chExt cx="0" cy="0"/>
        </a:xfrm>
      </p:grpSpPr>
      <p:cxnSp>
        <p:nvCxnSpPr>
          <p:cNvPr id="136" name="Google Shape;136;p13"/>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37" name="Google Shape;137;p13"/>
          <p:cNvGrpSpPr/>
          <p:nvPr/>
        </p:nvGrpSpPr>
        <p:grpSpPr>
          <a:xfrm>
            <a:off x="287525" y="4854556"/>
            <a:ext cx="634914" cy="148716"/>
            <a:chOff x="1841475" y="2392725"/>
            <a:chExt cx="3928925" cy="920275"/>
          </a:xfrm>
        </p:grpSpPr>
        <p:sp>
          <p:nvSpPr>
            <p:cNvPr id="138" name="Google Shape;138;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 name="Google Shape;146;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7" name="Google Shape;147;p13"/>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48" name="Google Shape;148;p13"/>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149" name="Google Shape;149;p13"/>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50"/>
        <p:cNvGrpSpPr/>
        <p:nvPr/>
      </p:nvGrpSpPr>
      <p:grpSpPr>
        <a:xfrm>
          <a:off x="0" y="0"/>
          <a:ext cx="0" cy="0"/>
          <a:chOff x="0" y="0"/>
          <a:chExt cx="0" cy="0"/>
        </a:xfrm>
      </p:grpSpPr>
      <p:grpSp>
        <p:nvGrpSpPr>
          <p:cNvPr id="151" name="Google Shape;151;p14"/>
          <p:cNvGrpSpPr/>
          <p:nvPr/>
        </p:nvGrpSpPr>
        <p:grpSpPr>
          <a:xfrm>
            <a:off x="287525" y="4854556"/>
            <a:ext cx="634914" cy="148716"/>
            <a:chOff x="1841475" y="2392725"/>
            <a:chExt cx="3928925" cy="920275"/>
          </a:xfrm>
        </p:grpSpPr>
        <p:sp>
          <p:nvSpPr>
            <p:cNvPr id="152" name="Google Shape;152;p1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 name="Google Shape;160;p1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61" name="Google Shape;161;p1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2" name="Google Shape;162;p14"/>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63" name="Google Shape;163;p14"/>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4" name="Google Shape;164;p14"/>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65" name="Google Shape;165;p14"/>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rgbClr val="000000"/>
              </a:buClr>
              <a:buSzPts val="1100"/>
              <a:buFont typeface="Arial"/>
              <a:buNone/>
            </a:pPr>
            <a:endParaRPr sz="1100" b="0" i="0" u="none" strike="noStrike" cap="none">
              <a:solidFill>
                <a:schemeClr val="dk1"/>
              </a:solidFill>
              <a:latin typeface="Proxima Nova"/>
              <a:ea typeface="Proxima Nova"/>
              <a:cs typeface="Proxima Nova"/>
              <a:sym typeface="Proxima Nova"/>
            </a:endParaRPr>
          </a:p>
        </p:txBody>
      </p:sp>
      <p:sp>
        <p:nvSpPr>
          <p:cNvPr id="166" name="Google Shape;166;p14"/>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67" name="Google Shape;167;p14"/>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68" name="Google Shape;168;p14"/>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9"/>
        <p:cNvGrpSpPr/>
        <p:nvPr/>
      </p:nvGrpSpPr>
      <p:grpSpPr>
        <a:xfrm>
          <a:off x="0" y="0"/>
          <a:ext cx="0" cy="0"/>
          <a:chOff x="0" y="0"/>
          <a:chExt cx="0" cy="0"/>
        </a:xfrm>
      </p:grpSpPr>
      <p:sp>
        <p:nvSpPr>
          <p:cNvPr id="170" name="Google Shape;170;p15"/>
          <p:cNvSpPr txBox="1">
            <a:spLocks noGrp="1"/>
          </p:cNvSpPr>
          <p:nvPr>
            <p:ph type="title"/>
          </p:nvPr>
        </p:nvSpPr>
        <p:spPr>
          <a:xfrm>
            <a:off x="366715" y="325439"/>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4" name="Google Shape;174;p17"/>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grpSp>
        <p:nvGrpSpPr>
          <p:cNvPr id="175" name="Google Shape;175;p17"/>
          <p:cNvGrpSpPr/>
          <p:nvPr/>
        </p:nvGrpSpPr>
        <p:grpSpPr>
          <a:xfrm>
            <a:off x="287525" y="4862445"/>
            <a:ext cx="634914" cy="148716"/>
            <a:chOff x="1841475" y="2392725"/>
            <a:chExt cx="3928925" cy="920275"/>
          </a:xfrm>
        </p:grpSpPr>
        <p:sp>
          <p:nvSpPr>
            <p:cNvPr id="176" name="Google Shape;176;p17"/>
            <p:cNvSpPr/>
            <p:nvPr/>
          </p:nvSpPr>
          <p:spPr>
            <a:xfrm>
              <a:off x="2574175" y="2392725"/>
              <a:ext cx="139950" cy="905175"/>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7"/>
            <p:cNvSpPr/>
            <p:nvPr/>
          </p:nvSpPr>
          <p:spPr>
            <a:xfrm>
              <a:off x="2816875" y="2626700"/>
              <a:ext cx="703700" cy="6863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7"/>
            <p:cNvSpPr/>
            <p:nvPr/>
          </p:nvSpPr>
          <p:spPr>
            <a:xfrm>
              <a:off x="3557125" y="2626700"/>
              <a:ext cx="614900" cy="6857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7"/>
            <p:cNvSpPr/>
            <p:nvPr/>
          </p:nvSpPr>
          <p:spPr>
            <a:xfrm>
              <a:off x="4732275" y="2617400"/>
              <a:ext cx="582350" cy="679925"/>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7"/>
            <p:cNvSpPr/>
            <p:nvPr/>
          </p:nvSpPr>
          <p:spPr>
            <a:xfrm>
              <a:off x="5448725" y="2392725"/>
              <a:ext cx="139950" cy="905175"/>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7"/>
            <p:cNvSpPr/>
            <p:nvPr/>
          </p:nvSpPr>
          <p:spPr>
            <a:xfrm>
              <a:off x="1841475" y="2392725"/>
              <a:ext cx="617775" cy="9046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7"/>
            <p:cNvSpPr/>
            <p:nvPr/>
          </p:nvSpPr>
          <p:spPr>
            <a:xfrm>
              <a:off x="4278825" y="2482125"/>
              <a:ext cx="369275" cy="814025"/>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7"/>
            <p:cNvSpPr/>
            <p:nvPr/>
          </p:nvSpPr>
          <p:spPr>
            <a:xfrm>
              <a:off x="5652525" y="3180600"/>
              <a:ext cx="117875"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4" name="Google Shape;184;p17" descr="Pivotal-Greenplum-Logo-FullColor.png"/>
          <p:cNvPicPr preferRelativeResize="0"/>
          <p:nvPr/>
        </p:nvPicPr>
        <p:blipFill rotWithShape="1">
          <a:blip r:embed="rId2">
            <a:alphaModFix/>
          </a:blip>
          <a:srcRect/>
          <a:stretch/>
        </p:blipFill>
        <p:spPr>
          <a:xfrm>
            <a:off x="946108" y="4749060"/>
            <a:ext cx="1130839" cy="40580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and Content, no circles">
  <p:cSld name="2_Title and Content, no circles">
    <p:spTree>
      <p:nvGrpSpPr>
        <p:cNvPr id="1" name="Shape 185"/>
        <p:cNvGrpSpPr/>
        <p:nvPr/>
      </p:nvGrpSpPr>
      <p:grpSpPr>
        <a:xfrm>
          <a:off x="0" y="0"/>
          <a:ext cx="0" cy="0"/>
          <a:chOff x="0" y="0"/>
          <a:chExt cx="0" cy="0"/>
        </a:xfrm>
      </p:grpSpPr>
      <p:sp>
        <p:nvSpPr>
          <p:cNvPr id="186" name="Google Shape;186;p18"/>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7" name="Google Shape;187;p18"/>
          <p:cNvSpPr txBox="1">
            <a:spLocks noGrp="1"/>
          </p:cNvSpPr>
          <p:nvPr>
            <p:ph type="body" idx="1"/>
          </p:nvPr>
        </p:nvSpPr>
        <p:spPr>
          <a:xfrm>
            <a:off x="366713" y="1074737"/>
            <a:ext cx="8410500" cy="3383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8"/>
        <p:cNvGrpSpPr/>
        <p:nvPr/>
      </p:nvGrpSpPr>
      <p:grpSpPr>
        <a:xfrm>
          <a:off x="0" y="0"/>
          <a:ext cx="0" cy="0"/>
          <a:chOff x="0" y="0"/>
          <a:chExt cx="0" cy="0"/>
        </a:xfrm>
      </p:grpSpPr>
      <p:sp>
        <p:nvSpPr>
          <p:cNvPr id="189" name="Google Shape;189;p19"/>
          <p:cNvSpPr txBox="1">
            <a:spLocks noGrp="1"/>
          </p:cNvSpPr>
          <p:nvPr>
            <p:ph type="sldNum" idx="12"/>
          </p:nvPr>
        </p:nvSpPr>
        <p:spPr>
          <a:xfrm>
            <a:off x="48247" y="4861462"/>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225"/>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 Dark" type="obj">
  <p:cSld name="OBJECT">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323513" y="168543"/>
            <a:ext cx="8499287" cy="63539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4" name="Google Shape;194;p21"/>
          <p:cNvSpPr txBox="1">
            <a:spLocks noGrp="1"/>
          </p:cNvSpPr>
          <p:nvPr>
            <p:ph type="body" idx="1"/>
          </p:nvPr>
        </p:nvSpPr>
        <p:spPr>
          <a:xfrm>
            <a:off x="323513" y="876963"/>
            <a:ext cx="8499287" cy="339447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C1C1C1"/>
              </a:buClr>
              <a:buSzPts val="1800"/>
              <a:buFont typeface="Arial"/>
              <a:buNone/>
              <a:defRPr sz="1800" b="0" i="0" u="none" strike="noStrike" cap="none">
                <a:solidFill>
                  <a:srgbClr val="C1C1C1"/>
                </a:solidFill>
                <a:latin typeface="Arial"/>
                <a:ea typeface="Arial"/>
                <a:cs typeface="Arial"/>
                <a:sym typeface="Arial"/>
              </a:defRPr>
            </a:lvl1pPr>
            <a:lvl2pPr marL="914400" marR="0" lvl="1" indent="-228600" algn="l" rtl="0">
              <a:lnSpc>
                <a:spcPct val="100000"/>
              </a:lnSpc>
              <a:spcBef>
                <a:spcPts val="0"/>
              </a:spcBef>
              <a:spcAft>
                <a:spcPts val="0"/>
              </a:spcAft>
              <a:buClr>
                <a:srgbClr val="C1C1C1"/>
              </a:buClr>
              <a:buSzPts val="1800"/>
              <a:buFont typeface="Arial"/>
              <a:buNone/>
              <a:defRPr sz="1800" b="0" i="0" u="none" strike="noStrike" cap="none">
                <a:solidFill>
                  <a:srgbClr val="C1C1C1"/>
                </a:solidFill>
                <a:latin typeface="Arial"/>
                <a:ea typeface="Arial"/>
                <a:cs typeface="Arial"/>
                <a:sym typeface="Arial"/>
              </a:defRPr>
            </a:lvl2pPr>
            <a:lvl3pPr marL="1371600" marR="0" lvl="2" indent="-228600" algn="l" rtl="0">
              <a:lnSpc>
                <a:spcPct val="100000"/>
              </a:lnSpc>
              <a:spcBef>
                <a:spcPts val="0"/>
              </a:spcBef>
              <a:spcAft>
                <a:spcPts val="0"/>
              </a:spcAft>
              <a:buClr>
                <a:srgbClr val="C1C1C1"/>
              </a:buClr>
              <a:buSzPts val="1800"/>
              <a:buFont typeface="Arial"/>
              <a:buNone/>
              <a:defRPr sz="1800" b="0" i="0" u="none" strike="noStrike" cap="none">
                <a:solidFill>
                  <a:srgbClr val="C1C1C1"/>
                </a:solidFill>
                <a:latin typeface="Arial"/>
                <a:ea typeface="Arial"/>
                <a:cs typeface="Arial"/>
                <a:sym typeface="Arial"/>
              </a:defRPr>
            </a:lvl3pPr>
            <a:lvl4pPr marL="1828800" marR="0" lvl="3" indent="-228600" algn="l" rtl="0">
              <a:lnSpc>
                <a:spcPct val="100000"/>
              </a:lnSpc>
              <a:spcBef>
                <a:spcPts val="0"/>
              </a:spcBef>
              <a:spcAft>
                <a:spcPts val="0"/>
              </a:spcAft>
              <a:buClr>
                <a:srgbClr val="C1C1C1"/>
              </a:buClr>
              <a:buSzPts val="1800"/>
              <a:buFont typeface="Arial"/>
              <a:buNone/>
              <a:defRPr sz="1800" b="0" i="0" u="none" strike="noStrike" cap="none">
                <a:solidFill>
                  <a:srgbClr val="C1C1C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 name="Google Shape;33;p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 Blank logo">
  <p:cSld name="2_ Blank logo">
    <p:spTree>
      <p:nvGrpSpPr>
        <p:cNvPr id="1" name="Shape 195"/>
        <p:cNvGrpSpPr/>
        <p:nvPr/>
      </p:nvGrpSpPr>
      <p:grpSpPr>
        <a:xfrm>
          <a:off x="0" y="0"/>
          <a:ext cx="0" cy="0"/>
          <a:chOff x="0" y="0"/>
          <a:chExt cx="0" cy="0"/>
        </a:xfrm>
      </p:grpSpPr>
      <p:sp>
        <p:nvSpPr>
          <p:cNvPr id="196" name="Google Shape;196;p22"/>
          <p:cNvSpPr txBox="1">
            <a:spLocks noGrp="1"/>
          </p:cNvSpPr>
          <p:nvPr>
            <p:ph type="sldNum" idx="12"/>
          </p:nvPr>
        </p:nvSpPr>
        <p:spPr>
          <a:xfrm>
            <a:off x="48247" y="4861462"/>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97" name="Google Shape;197;p2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22"/>
          <p:cNvSpPr txBox="1">
            <a:spLocks noGrp="1"/>
          </p:cNvSpPr>
          <p:nvPr>
            <p:ph type="title"/>
          </p:nvPr>
        </p:nvSpPr>
        <p:spPr>
          <a:xfrm>
            <a:off x="336302" y="241562"/>
            <a:ext cx="8519400" cy="47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8774"/>
              </a:buClr>
              <a:buSzPts val="14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9" name="Google Shape;199;p22"/>
          <p:cNvSpPr txBox="1">
            <a:spLocks noGrp="1"/>
          </p:cNvSpPr>
          <p:nvPr>
            <p:ph type="body" idx="1"/>
          </p:nvPr>
        </p:nvSpPr>
        <p:spPr>
          <a:xfrm>
            <a:off x="366712" y="1074737"/>
            <a:ext cx="8410500" cy="3383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page">
  <p:cSld name="Table page">
    <p:spTree>
      <p:nvGrpSpPr>
        <p:cNvPr id="1" name="Shape 200"/>
        <p:cNvGrpSpPr/>
        <p:nvPr/>
      </p:nvGrpSpPr>
      <p:grpSpPr>
        <a:xfrm>
          <a:off x="0" y="0"/>
          <a:ext cx="0" cy="0"/>
          <a:chOff x="0" y="0"/>
          <a:chExt cx="0" cy="0"/>
        </a:xfrm>
      </p:grpSpPr>
      <p:sp>
        <p:nvSpPr>
          <p:cNvPr id="201" name="Google Shape;201;p23"/>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02" name="Google Shape;202;p23"/>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03" name="Google Shape;203;p23"/>
          <p:cNvSpPr txBox="1">
            <a:spLocks noGrp="1"/>
          </p:cNvSpPr>
          <p:nvPr>
            <p:ph type="subTitle" idx="1"/>
          </p:nvPr>
        </p:nvSpPr>
        <p:spPr>
          <a:xfrm>
            <a:off x="137300" y="624700"/>
            <a:ext cx="9035700" cy="4010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
          <p:cNvSpPr txBox="1">
            <a:spLocks noGrp="1"/>
          </p:cNvSpPr>
          <p:nvPr>
            <p:ph type="title"/>
          </p:nvPr>
        </p:nvSpPr>
        <p:spPr>
          <a:xfrm>
            <a:off x="108368" y="169550"/>
            <a:ext cx="9035700" cy="542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_Main Page">
  <p:cSld name="9_Main Page">
    <p:spTree>
      <p:nvGrpSpPr>
        <p:cNvPr id="1" name="Shape 205"/>
        <p:cNvGrpSpPr/>
        <p:nvPr/>
      </p:nvGrpSpPr>
      <p:grpSpPr>
        <a:xfrm>
          <a:off x="0" y="0"/>
          <a:ext cx="0" cy="0"/>
          <a:chOff x="0" y="0"/>
          <a:chExt cx="0" cy="0"/>
        </a:xfrm>
      </p:grpSpPr>
      <p:sp>
        <p:nvSpPr>
          <p:cNvPr id="206" name="Google Shape;206;p24"/>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07" name="Google Shape;207;p24"/>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08" name="Google Shape;208;p24"/>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 name="Google Shape;209;p24"/>
          <p:cNvSpPr txBox="1">
            <a:spLocks noGrp="1"/>
          </p:cNvSpPr>
          <p:nvPr>
            <p:ph type="title"/>
          </p:nvPr>
        </p:nvSpPr>
        <p:spPr>
          <a:xfrm>
            <a:off x="108368" y="169550"/>
            <a:ext cx="9035700" cy="542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0" name="Google Shape;210;p24"/>
          <p:cNvSpPr txBox="1">
            <a:spLocks noGrp="1"/>
          </p:cNvSpPr>
          <p:nvPr>
            <p:ph type="body" idx="2"/>
          </p:nvPr>
        </p:nvSpPr>
        <p:spPr>
          <a:xfrm>
            <a:off x="289150" y="1214375"/>
            <a:ext cx="7358700" cy="3231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ver Greenplum">
  <p:cSld name="Cover Greenplum">
    <p:bg>
      <p:bgPr>
        <a:solidFill>
          <a:schemeClr val="dk1"/>
        </a:solidFill>
        <a:effectLst/>
      </p:bgPr>
    </p:bg>
    <p:spTree>
      <p:nvGrpSpPr>
        <p:cNvPr id="1" name="Shape 211"/>
        <p:cNvGrpSpPr/>
        <p:nvPr/>
      </p:nvGrpSpPr>
      <p:grpSpPr>
        <a:xfrm>
          <a:off x="0" y="0"/>
          <a:ext cx="0" cy="0"/>
          <a:chOff x="0" y="0"/>
          <a:chExt cx="0" cy="0"/>
        </a:xfrm>
      </p:grpSpPr>
      <p:pic>
        <p:nvPicPr>
          <p:cNvPr id="212" name="Google Shape;212;p25"/>
          <p:cNvPicPr preferRelativeResize="0"/>
          <p:nvPr/>
        </p:nvPicPr>
        <p:blipFill rotWithShape="1">
          <a:blip r:embed="rId2">
            <a:alphaModFix/>
          </a:blip>
          <a:srcRect/>
          <a:stretch/>
        </p:blipFill>
        <p:spPr>
          <a:xfrm>
            <a:off x="0" y="0"/>
            <a:ext cx="9144000" cy="5143500"/>
          </a:xfrm>
          <a:prstGeom prst="rect">
            <a:avLst/>
          </a:prstGeom>
          <a:noFill/>
          <a:ln>
            <a:noFill/>
          </a:ln>
        </p:spPr>
      </p:pic>
      <p:cxnSp>
        <p:nvCxnSpPr>
          <p:cNvPr id="213" name="Google Shape;213;p25"/>
          <p:cNvCxnSpPr/>
          <p:nvPr/>
        </p:nvCxnSpPr>
        <p:spPr>
          <a:xfrm>
            <a:off x="762346" y="3110100"/>
            <a:ext cx="738900" cy="0"/>
          </a:xfrm>
          <a:prstGeom prst="straightConnector1">
            <a:avLst/>
          </a:prstGeom>
          <a:noFill/>
          <a:ln w="38100" cap="flat" cmpd="sng">
            <a:solidFill>
              <a:schemeClr val="lt2"/>
            </a:solidFill>
            <a:prstDash val="solid"/>
            <a:round/>
            <a:headEnd type="none" w="sm" len="sm"/>
            <a:tailEnd type="none" w="sm" len="sm"/>
          </a:ln>
        </p:spPr>
      </p:cxnSp>
      <p:sp>
        <p:nvSpPr>
          <p:cNvPr id="214" name="Google Shape;214;p25"/>
          <p:cNvSpPr txBox="1">
            <a:spLocks noGrp="1"/>
          </p:cNvSpPr>
          <p:nvPr>
            <p:ph type="title"/>
          </p:nvPr>
        </p:nvSpPr>
        <p:spPr>
          <a:xfrm>
            <a:off x="668792" y="1737013"/>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2"/>
              </a:buClr>
              <a:buSzPts val="3500"/>
              <a:buFont typeface="Proxima Nova"/>
              <a:buNone/>
              <a:defRPr sz="3500" b="1" i="0" u="none" strike="noStrike" cap="none">
                <a:solidFill>
                  <a:schemeClr val="l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5" name="Google Shape;215;p25"/>
          <p:cNvSpPr txBox="1">
            <a:spLocks noGrp="1"/>
          </p:cNvSpPr>
          <p:nvPr>
            <p:ph type="title" idx="2"/>
          </p:nvPr>
        </p:nvSpPr>
        <p:spPr>
          <a:xfrm>
            <a:off x="664750" y="3306696"/>
            <a:ext cx="42789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17" name="Google Shape;217;p25" descr="Pivotal White RGB.eps"/>
          <p:cNvPicPr preferRelativeResize="0"/>
          <p:nvPr/>
        </p:nvPicPr>
        <p:blipFill rotWithShape="1">
          <a:blip r:embed="rId3">
            <a:alphaModFix/>
          </a:blip>
          <a:srcRect/>
          <a:stretch/>
        </p:blipFill>
        <p:spPr>
          <a:xfrm>
            <a:off x="7754699" y="4599901"/>
            <a:ext cx="1389301" cy="54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218"/>
        <p:cNvGrpSpPr/>
        <p:nvPr/>
      </p:nvGrpSpPr>
      <p:grpSpPr>
        <a:xfrm>
          <a:off x="0" y="0"/>
          <a:ext cx="0" cy="0"/>
          <a:chOff x="0" y="0"/>
          <a:chExt cx="0" cy="0"/>
        </a:xfrm>
      </p:grpSpPr>
      <p:sp>
        <p:nvSpPr>
          <p:cNvPr id="219" name="Google Shape;219;p2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6"/>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221" name="Google Shape;221;p26"/>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22" name="Google Shape;222;p26"/>
          <p:cNvGrpSpPr/>
          <p:nvPr/>
        </p:nvGrpSpPr>
        <p:grpSpPr>
          <a:xfrm>
            <a:off x="287525" y="4854557"/>
            <a:ext cx="634918" cy="148733"/>
            <a:chOff x="1841475" y="2392725"/>
            <a:chExt cx="3928950" cy="920375"/>
          </a:xfrm>
        </p:grpSpPr>
        <p:sp>
          <p:nvSpPr>
            <p:cNvPr id="223" name="Google Shape;223;p26"/>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6"/>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6"/>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6"/>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6"/>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6"/>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6"/>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6"/>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31" name="Google Shape;231;p26"/>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232" name="Google Shape;232;p26"/>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FFFFFF"/>
              </a:buClr>
              <a:buSzPts val="1300"/>
              <a:buFont typeface="Proxima Nova"/>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3" name="Google Shape;233;p26"/>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p:cSld name="Divider">
    <p:bg>
      <p:bgPr>
        <a:solidFill>
          <a:srgbClr val="00D5C1"/>
        </a:solidFill>
        <a:effectLst/>
      </p:bgPr>
    </p:bg>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373510" y="2094922"/>
            <a:ext cx="8394600" cy="104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36" name="Google Shape;236;p27"/>
          <p:cNvCxnSpPr/>
          <p:nvPr/>
        </p:nvCxnSpPr>
        <p:spPr>
          <a:xfrm>
            <a:off x="4319588" y="2889659"/>
            <a:ext cx="504900" cy="0"/>
          </a:xfrm>
          <a:prstGeom prst="straightConnector1">
            <a:avLst/>
          </a:prstGeom>
          <a:noFill/>
          <a:ln w="25400" cap="flat" cmpd="sng">
            <a:solidFill>
              <a:schemeClr val="dk1"/>
            </a:solidFill>
            <a:prstDash val="solid"/>
            <a:round/>
            <a:headEnd type="none" w="sm" len="sm"/>
            <a:tailEnd type="none" w="sm" len="sm"/>
          </a:ln>
        </p:spPr>
      </p:cxnSp>
      <p:sp>
        <p:nvSpPr>
          <p:cNvPr id="237" name="Google Shape;237;p27"/>
          <p:cNvSpPr txBox="1">
            <a:spLocks noGrp="1"/>
          </p:cNvSpPr>
          <p:nvPr>
            <p:ph type="subTitle" idx="1"/>
          </p:nvPr>
        </p:nvSpPr>
        <p:spPr>
          <a:xfrm>
            <a:off x="373511" y="3232730"/>
            <a:ext cx="8394600" cy="1495200"/>
          </a:xfrm>
          <a:prstGeom prst="rect">
            <a:avLst/>
          </a:prstGeom>
          <a:noFill/>
          <a:ln>
            <a:noFill/>
          </a:ln>
        </p:spPr>
        <p:txBody>
          <a:bodyPr spcFirstLastPara="1" wrap="square" lIns="91425" tIns="91425" rIns="91425" bIns="91425" anchor="t" anchorCtr="0">
            <a:noAutofit/>
          </a:bodyPr>
          <a:lstStyle>
            <a:lvl1pPr marR="0" lvl="0" algn="ctr" rtl="0">
              <a:lnSpc>
                <a:spcPct val="110000"/>
              </a:lnSpc>
              <a:spcBef>
                <a:spcPts val="0"/>
              </a:spcBef>
              <a:spcAft>
                <a:spcPts val="0"/>
              </a:spcAft>
              <a:buClr>
                <a:srgbClr val="FFFFFF"/>
              </a:buClr>
              <a:buSzPts val="2000"/>
              <a:buFont typeface="Proxima Nova"/>
              <a:buNone/>
              <a:defRPr sz="20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9"/>
        <p:cNvGrpSpPr/>
        <p:nvPr/>
      </p:nvGrpSpPr>
      <p:grpSpPr>
        <a:xfrm>
          <a:off x="0" y="0"/>
          <a:ext cx="0" cy="0"/>
          <a:chOff x="0" y="0"/>
          <a:chExt cx="0" cy="0"/>
        </a:xfrm>
      </p:grpSpPr>
      <p:sp>
        <p:nvSpPr>
          <p:cNvPr id="240" name="Google Shape;240;p29"/>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page">
  <p:cSld name="Table page">
    <p:spTree>
      <p:nvGrpSpPr>
        <p:cNvPr id="1" name="Shape 241"/>
        <p:cNvGrpSpPr/>
        <p:nvPr/>
      </p:nvGrpSpPr>
      <p:grpSpPr>
        <a:xfrm>
          <a:off x="0" y="0"/>
          <a:ext cx="0" cy="0"/>
          <a:chOff x="0" y="0"/>
          <a:chExt cx="0" cy="0"/>
        </a:xfrm>
      </p:grpSpPr>
      <p:sp>
        <p:nvSpPr>
          <p:cNvPr id="242" name="Google Shape;242;p30"/>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43" name="Google Shape;243;p30"/>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44" name="Google Shape;244;p30"/>
          <p:cNvSpPr txBox="1">
            <a:spLocks noGrp="1"/>
          </p:cNvSpPr>
          <p:nvPr>
            <p:ph type="subTitle" idx="1"/>
          </p:nvPr>
        </p:nvSpPr>
        <p:spPr>
          <a:xfrm>
            <a:off x="137300" y="624700"/>
            <a:ext cx="9035700" cy="4010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30"/>
          <p:cNvSpPr txBox="1">
            <a:spLocks noGrp="1"/>
          </p:cNvSpPr>
          <p:nvPr>
            <p:ph type="title"/>
          </p:nvPr>
        </p:nvSpPr>
        <p:spPr>
          <a:xfrm>
            <a:off x="108368" y="169550"/>
            <a:ext cx="9035700" cy="542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page 1">
  <p:cSld name="Table page_1">
    <p:spTree>
      <p:nvGrpSpPr>
        <p:cNvPr id="1" name="Shape 246"/>
        <p:cNvGrpSpPr/>
        <p:nvPr/>
      </p:nvGrpSpPr>
      <p:grpSpPr>
        <a:xfrm>
          <a:off x="0" y="0"/>
          <a:ext cx="0" cy="0"/>
          <a:chOff x="0" y="0"/>
          <a:chExt cx="0" cy="0"/>
        </a:xfrm>
      </p:grpSpPr>
      <p:sp>
        <p:nvSpPr>
          <p:cNvPr id="247" name="Google Shape;247;p3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48" name="Google Shape;248;p31"/>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49" name="Google Shape;249;p31"/>
          <p:cNvSpPr txBox="1">
            <a:spLocks noGrp="1"/>
          </p:cNvSpPr>
          <p:nvPr>
            <p:ph type="subTitle" idx="1"/>
          </p:nvPr>
        </p:nvSpPr>
        <p:spPr>
          <a:xfrm>
            <a:off x="137300" y="624700"/>
            <a:ext cx="9035700" cy="4010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 name="Google Shape;250;p31"/>
          <p:cNvSpPr txBox="1">
            <a:spLocks noGrp="1"/>
          </p:cNvSpPr>
          <p:nvPr>
            <p:ph type="title"/>
          </p:nvPr>
        </p:nvSpPr>
        <p:spPr>
          <a:xfrm>
            <a:off x="108368" y="169550"/>
            <a:ext cx="9035700" cy="542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34"/>
        <p:cNvGrpSpPr/>
        <p:nvPr/>
      </p:nvGrpSpPr>
      <p:grpSpPr>
        <a:xfrm>
          <a:off x="0" y="0"/>
          <a:ext cx="0" cy="0"/>
          <a:chOff x="0" y="0"/>
          <a:chExt cx="0" cy="0"/>
        </a:xfrm>
      </p:grpSpPr>
      <p:sp>
        <p:nvSpPr>
          <p:cNvPr id="35" name="Google Shape;35;p4"/>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36" name="Google Shape;36;p4"/>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37" name="Google Shape;37;p4"/>
          <p:cNvGrpSpPr/>
          <p:nvPr/>
        </p:nvGrpSpPr>
        <p:grpSpPr>
          <a:xfrm>
            <a:off x="287525" y="4854556"/>
            <a:ext cx="634914" cy="148716"/>
            <a:chOff x="1841475" y="2392725"/>
            <a:chExt cx="3928925" cy="920275"/>
          </a:xfrm>
        </p:grpSpPr>
        <p:sp>
          <p:nvSpPr>
            <p:cNvPr id="38" name="Google Shape;38;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4"/>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4"/>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 name="Google Shape;50;p5"/>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2C95DD"/>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54" name="Google Shape;54;p7"/>
          <p:cNvGrpSpPr/>
          <p:nvPr/>
        </p:nvGrpSpPr>
        <p:grpSpPr>
          <a:xfrm>
            <a:off x="287525" y="4854556"/>
            <a:ext cx="634914" cy="148716"/>
            <a:chOff x="1841475" y="2392725"/>
            <a:chExt cx="3928925" cy="920275"/>
          </a:xfrm>
        </p:grpSpPr>
        <p:sp>
          <p:nvSpPr>
            <p:cNvPr id="55" name="Google Shape;55;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3" name="Google Shape;63;p7"/>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64" name="Google Shape;64;p7"/>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65"/>
        <p:cNvGrpSpPr/>
        <p:nvPr/>
      </p:nvGrpSpPr>
      <p:grpSpPr>
        <a:xfrm>
          <a:off x="0" y="0"/>
          <a:ext cx="0" cy="0"/>
          <a:chOff x="0" y="0"/>
          <a:chExt cx="0" cy="0"/>
        </a:xfrm>
      </p:grpSpPr>
      <p:sp>
        <p:nvSpPr>
          <p:cNvPr id="66" name="Google Shape;66;p8"/>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8"/>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68" name="Google Shape;68;p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69" name="Google Shape;69;p8"/>
          <p:cNvGrpSpPr/>
          <p:nvPr/>
        </p:nvGrpSpPr>
        <p:grpSpPr>
          <a:xfrm>
            <a:off x="287525" y="4854556"/>
            <a:ext cx="634914" cy="148716"/>
            <a:chOff x="1841475" y="2392725"/>
            <a:chExt cx="3928925" cy="920275"/>
          </a:xfrm>
        </p:grpSpPr>
        <p:sp>
          <p:nvSpPr>
            <p:cNvPr id="70" name="Google Shape;70;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8" name="Google Shape;78;p8"/>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79" name="Google Shape;79;p8"/>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 name="Google Shape;80;p8"/>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81"/>
        <p:cNvGrpSpPr/>
        <p:nvPr/>
      </p:nvGrpSpPr>
      <p:grpSpPr>
        <a:xfrm>
          <a:off x="0" y="0"/>
          <a:ext cx="0" cy="0"/>
          <a:chOff x="0" y="0"/>
          <a:chExt cx="0" cy="0"/>
        </a:xfrm>
      </p:grpSpPr>
      <p:sp>
        <p:nvSpPr>
          <p:cNvPr id="82" name="Google Shape;82;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83" name="Google Shape;83;p9"/>
          <p:cNvGrpSpPr/>
          <p:nvPr/>
        </p:nvGrpSpPr>
        <p:grpSpPr>
          <a:xfrm>
            <a:off x="287525" y="4854556"/>
            <a:ext cx="634914" cy="148716"/>
            <a:chOff x="1841475" y="2392725"/>
            <a:chExt cx="3928925" cy="920275"/>
          </a:xfrm>
        </p:grpSpPr>
        <p:sp>
          <p:nvSpPr>
            <p:cNvPr id="84" name="Google Shape;84;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 name="Google Shape;92;p9"/>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3" name="Google Shape;93;p9"/>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94" name="Google Shape;94;p9"/>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95" name="Google Shape;95;p9"/>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96" name="Google Shape;96;p9"/>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97"/>
        <p:cNvGrpSpPr/>
        <p:nvPr/>
      </p:nvGrpSpPr>
      <p:grpSpPr>
        <a:xfrm>
          <a:off x="0" y="0"/>
          <a:ext cx="0" cy="0"/>
          <a:chOff x="0" y="0"/>
          <a:chExt cx="0" cy="0"/>
        </a:xfrm>
      </p:grpSpPr>
      <p:pic>
        <p:nvPicPr>
          <p:cNvPr id="98" name="Google Shape;98;p10"/>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99" name="Google Shape;99;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00" name="Google Shape;100;p10"/>
          <p:cNvGrpSpPr/>
          <p:nvPr/>
        </p:nvGrpSpPr>
        <p:grpSpPr>
          <a:xfrm>
            <a:off x="287525" y="4854556"/>
            <a:ext cx="634914" cy="148716"/>
            <a:chOff x="1841475" y="2392725"/>
            <a:chExt cx="3928925" cy="920275"/>
          </a:xfrm>
        </p:grpSpPr>
        <p:sp>
          <p:nvSpPr>
            <p:cNvPr id="101" name="Google Shape;101;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jpg"/><Relationship Id="rId12"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jp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png"/><Relationship Id="rId1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7.jpg"/></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channel/UCIC2TGO-4xNSAJFCJXlJNwA/"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subTitle" idx="1"/>
          </p:nvPr>
        </p:nvSpPr>
        <p:spPr>
          <a:xfrm>
            <a:off x="526975" y="3756325"/>
            <a:ext cx="4173600" cy="9450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500"/>
              <a:buNone/>
            </a:pPr>
            <a:endParaRPr dirty="0"/>
          </a:p>
        </p:txBody>
      </p:sp>
      <p:sp>
        <p:nvSpPr>
          <p:cNvPr id="256" name="Google Shape;256;p32"/>
          <p:cNvSpPr txBox="1">
            <a:spLocks noGrp="1"/>
          </p:cNvSpPr>
          <p:nvPr>
            <p:ph type="title"/>
          </p:nvPr>
        </p:nvSpPr>
        <p:spPr>
          <a:xfrm>
            <a:off x="323650" y="1666241"/>
            <a:ext cx="6684900" cy="2090084"/>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2000"/>
              </a:spcBef>
              <a:spcAft>
                <a:spcPts val="0"/>
              </a:spcAft>
              <a:buSzPts val="2300"/>
              <a:buNone/>
            </a:pPr>
            <a:r>
              <a:rPr lang="en" sz="2300" b="0" dirty="0">
                <a:solidFill>
                  <a:schemeClr val="folHlink"/>
                </a:solidFill>
                <a:latin typeface="Arial"/>
                <a:ea typeface="Arial"/>
                <a:cs typeface="Arial"/>
                <a:sym typeface="Arial"/>
              </a:rPr>
              <a:t>Greenplum Workshop</a:t>
            </a:r>
            <a:endParaRPr sz="2300" b="0" dirty="0">
              <a:solidFill>
                <a:schemeClr val="folHlink"/>
              </a:solidFill>
              <a:latin typeface="Arial"/>
              <a:ea typeface="Arial"/>
              <a:cs typeface="Arial"/>
              <a:sym typeface="Arial"/>
            </a:endParaRPr>
          </a:p>
          <a:p>
            <a:pPr marL="0" lvl="0" indent="0" algn="l" rtl="0">
              <a:lnSpc>
                <a:spcPct val="115000"/>
              </a:lnSpc>
              <a:spcBef>
                <a:spcPts val="2000"/>
              </a:spcBef>
              <a:spcAft>
                <a:spcPts val="0"/>
              </a:spcAft>
              <a:buSzPts val="2300"/>
              <a:buNone/>
            </a:pPr>
            <a:r>
              <a:rPr lang="en" sz="2300" b="0" dirty="0">
                <a:solidFill>
                  <a:schemeClr val="folHlink"/>
                </a:solidFill>
                <a:latin typeface="Arial"/>
                <a:ea typeface="Arial"/>
                <a:cs typeface="Arial"/>
                <a:sym typeface="Arial"/>
              </a:rPr>
              <a:t>Introduction </a:t>
            </a:r>
            <a:endParaRPr sz="2300" b="0" dirty="0">
              <a:solidFill>
                <a:schemeClr val="folHlink"/>
              </a:solidFill>
              <a:latin typeface="Arial"/>
              <a:ea typeface="Arial"/>
              <a:cs typeface="Arial"/>
              <a:sym typeface="Arial"/>
            </a:endParaRPr>
          </a:p>
          <a:p>
            <a:pPr marL="0" lvl="0" indent="0" algn="l" rtl="0">
              <a:lnSpc>
                <a:spcPct val="100000"/>
              </a:lnSpc>
              <a:spcBef>
                <a:spcPts val="600"/>
              </a:spcBef>
              <a:spcAft>
                <a:spcPts val="0"/>
              </a:spcAft>
              <a:buSzPts val="40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95DD"/>
              </a:buClr>
              <a:buSzPts val="3200"/>
              <a:buFont typeface="Arial"/>
              <a:buNone/>
            </a:pPr>
            <a:r>
              <a:rPr lang="en" sz="3200" b="0" i="0" u="none" strike="noStrike" cap="none">
                <a:solidFill>
                  <a:srgbClr val="2C95DD"/>
                </a:solidFill>
                <a:latin typeface="Arial"/>
                <a:ea typeface="Arial"/>
                <a:cs typeface="Arial"/>
                <a:sym typeface="Arial"/>
              </a:rPr>
              <a:t>Massively Parallel Processing (MPP)</a:t>
            </a:r>
            <a:br>
              <a:rPr lang="en" sz="3200" b="0" i="0" u="none" strike="noStrike" cap="none">
                <a:solidFill>
                  <a:srgbClr val="2C95DD"/>
                </a:solidFill>
                <a:latin typeface="Arial"/>
                <a:ea typeface="Arial"/>
                <a:cs typeface="Arial"/>
                <a:sym typeface="Arial"/>
              </a:rPr>
            </a:br>
            <a:r>
              <a:rPr lang="en" sz="3200" b="0" i="0" u="none" strike="noStrike" cap="none">
                <a:solidFill>
                  <a:srgbClr val="2C95DD"/>
                </a:solidFill>
                <a:latin typeface="Arial"/>
                <a:ea typeface="Arial"/>
                <a:cs typeface="Arial"/>
                <a:sym typeface="Arial"/>
              </a:rPr>
              <a:t>Scaling out, not up. </a:t>
            </a:r>
            <a:endParaRPr/>
          </a:p>
        </p:txBody>
      </p:sp>
      <p:pic>
        <p:nvPicPr>
          <p:cNvPr id="333" name="Google Shape;333;p41" descr="SMP.tiff"/>
          <p:cNvPicPr preferRelativeResize="0"/>
          <p:nvPr/>
        </p:nvPicPr>
        <p:blipFill rotWithShape="1">
          <a:blip r:embed="rId3">
            <a:alphaModFix/>
          </a:blip>
          <a:srcRect/>
          <a:stretch/>
        </p:blipFill>
        <p:spPr>
          <a:xfrm>
            <a:off x="624305" y="2263053"/>
            <a:ext cx="1264596" cy="1285875"/>
          </a:xfrm>
          <a:prstGeom prst="rect">
            <a:avLst/>
          </a:prstGeom>
          <a:noFill/>
          <a:ln>
            <a:noFill/>
          </a:ln>
        </p:spPr>
      </p:pic>
      <p:pic>
        <p:nvPicPr>
          <p:cNvPr id="334" name="Google Shape;334;p41" descr="SMP.tiff"/>
          <p:cNvPicPr preferRelativeResize="0"/>
          <p:nvPr/>
        </p:nvPicPr>
        <p:blipFill rotWithShape="1">
          <a:blip r:embed="rId3">
            <a:alphaModFix/>
          </a:blip>
          <a:srcRect/>
          <a:stretch/>
        </p:blipFill>
        <p:spPr>
          <a:xfrm>
            <a:off x="1888901" y="2279196"/>
            <a:ext cx="1264596" cy="1285875"/>
          </a:xfrm>
          <a:prstGeom prst="rect">
            <a:avLst/>
          </a:prstGeom>
          <a:noFill/>
          <a:ln>
            <a:noFill/>
          </a:ln>
        </p:spPr>
      </p:pic>
      <p:pic>
        <p:nvPicPr>
          <p:cNvPr id="335" name="Google Shape;335;p41" descr="SMP.tiff"/>
          <p:cNvPicPr preferRelativeResize="0"/>
          <p:nvPr/>
        </p:nvPicPr>
        <p:blipFill rotWithShape="1">
          <a:blip r:embed="rId3">
            <a:alphaModFix/>
          </a:blip>
          <a:srcRect/>
          <a:stretch/>
        </p:blipFill>
        <p:spPr>
          <a:xfrm>
            <a:off x="3153497" y="2295339"/>
            <a:ext cx="1264596" cy="1285875"/>
          </a:xfrm>
          <a:prstGeom prst="rect">
            <a:avLst/>
          </a:prstGeom>
          <a:noFill/>
          <a:ln>
            <a:noFill/>
          </a:ln>
        </p:spPr>
      </p:pic>
      <p:pic>
        <p:nvPicPr>
          <p:cNvPr id="336" name="Google Shape;336;p41" descr="SMP.tiff"/>
          <p:cNvPicPr preferRelativeResize="0"/>
          <p:nvPr/>
        </p:nvPicPr>
        <p:blipFill rotWithShape="1">
          <a:blip r:embed="rId3">
            <a:alphaModFix/>
          </a:blip>
          <a:srcRect/>
          <a:stretch/>
        </p:blipFill>
        <p:spPr>
          <a:xfrm>
            <a:off x="7422204" y="2295339"/>
            <a:ext cx="1264596" cy="1285875"/>
          </a:xfrm>
          <a:prstGeom prst="rect">
            <a:avLst/>
          </a:prstGeom>
          <a:noFill/>
          <a:ln>
            <a:noFill/>
          </a:ln>
        </p:spPr>
      </p:pic>
      <p:cxnSp>
        <p:nvCxnSpPr>
          <p:cNvPr id="337" name="Google Shape;337;p41"/>
          <p:cNvCxnSpPr/>
          <p:nvPr/>
        </p:nvCxnSpPr>
        <p:spPr>
          <a:xfrm>
            <a:off x="1011814" y="1791851"/>
            <a:ext cx="6932002" cy="17442"/>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38" name="Google Shape;338;p41"/>
          <p:cNvCxnSpPr/>
          <p:nvPr/>
        </p:nvCxnSpPr>
        <p:spPr>
          <a:xfrm>
            <a:off x="1015218"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39" name="Google Shape;339;p41"/>
          <p:cNvCxnSpPr/>
          <p:nvPr/>
        </p:nvCxnSpPr>
        <p:spPr>
          <a:xfrm>
            <a:off x="3993087"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40" name="Google Shape;340;p41"/>
          <p:cNvCxnSpPr/>
          <p:nvPr/>
        </p:nvCxnSpPr>
        <p:spPr>
          <a:xfrm>
            <a:off x="7943816"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41" name="Google Shape;341;p41"/>
          <p:cNvCxnSpPr/>
          <p:nvPr/>
        </p:nvCxnSpPr>
        <p:spPr>
          <a:xfrm>
            <a:off x="2660058"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pic>
        <p:nvPicPr>
          <p:cNvPr id="342" name="Google Shape;342;p41" descr="SMP.tiff"/>
          <p:cNvPicPr preferRelativeResize="0"/>
          <p:nvPr/>
        </p:nvPicPr>
        <p:blipFill rotWithShape="1">
          <a:blip r:embed="rId3">
            <a:alphaModFix/>
          </a:blip>
          <a:srcRect/>
          <a:stretch/>
        </p:blipFill>
        <p:spPr>
          <a:xfrm>
            <a:off x="4570493" y="2295339"/>
            <a:ext cx="1264596" cy="1285875"/>
          </a:xfrm>
          <a:prstGeom prst="rect">
            <a:avLst/>
          </a:prstGeom>
          <a:noFill/>
          <a:ln>
            <a:noFill/>
          </a:ln>
        </p:spPr>
      </p:pic>
      <p:pic>
        <p:nvPicPr>
          <p:cNvPr id="343" name="Google Shape;343;p41" descr="SMP.tiff"/>
          <p:cNvPicPr preferRelativeResize="0"/>
          <p:nvPr/>
        </p:nvPicPr>
        <p:blipFill rotWithShape="1">
          <a:blip r:embed="rId3">
            <a:alphaModFix/>
          </a:blip>
          <a:srcRect/>
          <a:stretch/>
        </p:blipFill>
        <p:spPr>
          <a:xfrm>
            <a:off x="5987199" y="2312781"/>
            <a:ext cx="1264596" cy="1285875"/>
          </a:xfrm>
          <a:prstGeom prst="rect">
            <a:avLst/>
          </a:prstGeom>
          <a:noFill/>
          <a:ln>
            <a:noFill/>
          </a:ln>
        </p:spPr>
      </p:pic>
      <p:cxnSp>
        <p:nvCxnSpPr>
          <p:cNvPr id="344" name="Google Shape;344;p41"/>
          <p:cNvCxnSpPr/>
          <p:nvPr/>
        </p:nvCxnSpPr>
        <p:spPr>
          <a:xfrm>
            <a:off x="5286468"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45" name="Google Shape;345;p41"/>
          <p:cNvCxnSpPr/>
          <p:nvPr/>
        </p:nvCxnSpPr>
        <p:spPr>
          <a:xfrm>
            <a:off x="6665962" y="1809293"/>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95DD"/>
              </a:buClr>
              <a:buSzPts val="3200"/>
              <a:buFont typeface="Arial"/>
              <a:buNone/>
            </a:pPr>
            <a:r>
              <a:rPr lang="en" sz="3200" b="0" i="0" u="none" strike="noStrike" cap="none">
                <a:solidFill>
                  <a:srgbClr val="2C95DD"/>
                </a:solidFill>
                <a:latin typeface="Arial"/>
                <a:ea typeface="Arial"/>
                <a:cs typeface="Arial"/>
                <a:sym typeface="Arial"/>
              </a:rPr>
              <a:t>A brief analogy</a:t>
            </a:r>
            <a:endParaRPr sz="3200" b="0" i="0" u="none" strike="noStrike" cap="none">
              <a:solidFill>
                <a:srgbClr val="2C95DD"/>
              </a:solidFill>
              <a:latin typeface="Arial"/>
              <a:ea typeface="Arial"/>
              <a:cs typeface="Arial"/>
              <a:sym typeface="Arial"/>
            </a:endParaRPr>
          </a:p>
        </p:txBody>
      </p:sp>
      <p:pic>
        <p:nvPicPr>
          <p:cNvPr id="352" name="Google Shape;352;p42"/>
          <p:cNvPicPr preferRelativeResize="0"/>
          <p:nvPr/>
        </p:nvPicPr>
        <p:blipFill rotWithShape="1">
          <a:blip r:embed="rId3">
            <a:alphaModFix/>
          </a:blip>
          <a:srcRect/>
          <a:stretch/>
        </p:blipFill>
        <p:spPr>
          <a:xfrm>
            <a:off x="457200" y="1171575"/>
            <a:ext cx="3670300" cy="1657350"/>
          </a:xfrm>
          <a:prstGeom prst="rect">
            <a:avLst/>
          </a:prstGeom>
          <a:noFill/>
          <a:ln>
            <a:noFill/>
          </a:ln>
        </p:spPr>
      </p:pic>
      <p:pic>
        <p:nvPicPr>
          <p:cNvPr id="353" name="Google Shape;353;p42"/>
          <p:cNvPicPr preferRelativeResize="0"/>
          <p:nvPr/>
        </p:nvPicPr>
        <p:blipFill rotWithShape="1">
          <a:blip r:embed="rId4">
            <a:alphaModFix/>
          </a:blip>
          <a:srcRect/>
          <a:stretch/>
        </p:blipFill>
        <p:spPr>
          <a:xfrm>
            <a:off x="4572000" y="2828925"/>
            <a:ext cx="3708400" cy="163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95DD"/>
              </a:buClr>
              <a:buSzPts val="3200"/>
              <a:buFont typeface="Arial"/>
              <a:buNone/>
            </a:pPr>
            <a:r>
              <a:rPr lang="en" sz="3200" b="0" i="0" u="none" strike="noStrike" cap="none">
                <a:solidFill>
                  <a:srgbClr val="2C95DD"/>
                </a:solidFill>
                <a:latin typeface="Arial"/>
                <a:ea typeface="Arial"/>
                <a:cs typeface="Arial"/>
                <a:sym typeface="Arial"/>
              </a:rPr>
              <a:t>A brief analogy</a:t>
            </a:r>
            <a:endParaRPr sz="3200" b="0" i="0" u="none" strike="noStrike" cap="none">
              <a:solidFill>
                <a:srgbClr val="2C95DD"/>
              </a:solidFill>
              <a:latin typeface="Arial"/>
              <a:ea typeface="Arial"/>
              <a:cs typeface="Arial"/>
              <a:sym typeface="Arial"/>
            </a:endParaRPr>
          </a:p>
        </p:txBody>
      </p:sp>
      <p:pic>
        <p:nvPicPr>
          <p:cNvPr id="360" name="Google Shape;360;p43"/>
          <p:cNvPicPr preferRelativeResize="0">
            <a:picLocks noGrp="1"/>
          </p:cNvPicPr>
          <p:nvPr>
            <p:ph type="body" idx="1"/>
          </p:nvPr>
        </p:nvPicPr>
        <p:blipFill rotWithShape="1">
          <a:blip r:embed="rId3">
            <a:alphaModFix/>
          </a:blip>
          <a:srcRect t="8801" b="8801"/>
          <a:stretch/>
        </p:blipFill>
        <p:spPr>
          <a:xfrm>
            <a:off x="565833" y="2892212"/>
            <a:ext cx="1481333" cy="611007"/>
          </a:xfrm>
          <a:prstGeom prst="rect">
            <a:avLst/>
          </a:prstGeom>
          <a:noFill/>
          <a:ln>
            <a:noFill/>
          </a:ln>
        </p:spPr>
      </p:pic>
      <p:pic>
        <p:nvPicPr>
          <p:cNvPr id="361" name="Google Shape;361;p43"/>
          <p:cNvPicPr preferRelativeResize="0"/>
          <p:nvPr/>
        </p:nvPicPr>
        <p:blipFill rotWithShape="1">
          <a:blip r:embed="rId4">
            <a:alphaModFix/>
          </a:blip>
          <a:srcRect/>
          <a:stretch/>
        </p:blipFill>
        <p:spPr>
          <a:xfrm>
            <a:off x="1864953" y="1000261"/>
            <a:ext cx="3980997" cy="1563387"/>
          </a:xfrm>
          <a:prstGeom prst="rect">
            <a:avLst/>
          </a:prstGeom>
          <a:noFill/>
          <a:ln>
            <a:noFill/>
          </a:ln>
        </p:spPr>
      </p:pic>
      <p:pic>
        <p:nvPicPr>
          <p:cNvPr id="362" name="Google Shape;362;p43"/>
          <p:cNvPicPr preferRelativeResize="0"/>
          <p:nvPr/>
        </p:nvPicPr>
        <p:blipFill rotWithShape="1">
          <a:blip r:embed="rId3">
            <a:alphaModFix/>
          </a:blip>
          <a:srcRect t="8801" b="8801"/>
          <a:stretch/>
        </p:blipFill>
        <p:spPr>
          <a:xfrm>
            <a:off x="2208368" y="2892212"/>
            <a:ext cx="1481333" cy="611007"/>
          </a:xfrm>
          <a:prstGeom prst="rect">
            <a:avLst/>
          </a:prstGeom>
          <a:noFill/>
          <a:ln>
            <a:noFill/>
          </a:ln>
        </p:spPr>
      </p:pic>
      <p:pic>
        <p:nvPicPr>
          <p:cNvPr id="363" name="Google Shape;363;p43"/>
          <p:cNvPicPr preferRelativeResize="0"/>
          <p:nvPr/>
        </p:nvPicPr>
        <p:blipFill rotWithShape="1">
          <a:blip r:embed="rId3">
            <a:alphaModFix/>
          </a:blip>
          <a:srcRect t="8801" b="8801"/>
          <a:stretch/>
        </p:blipFill>
        <p:spPr>
          <a:xfrm>
            <a:off x="5506317" y="2892212"/>
            <a:ext cx="1299116" cy="535848"/>
          </a:xfrm>
          <a:prstGeom prst="rect">
            <a:avLst/>
          </a:prstGeom>
          <a:noFill/>
          <a:ln>
            <a:noFill/>
          </a:ln>
        </p:spPr>
      </p:pic>
      <p:pic>
        <p:nvPicPr>
          <p:cNvPr id="364" name="Google Shape;364;p43"/>
          <p:cNvPicPr preferRelativeResize="0"/>
          <p:nvPr/>
        </p:nvPicPr>
        <p:blipFill rotWithShape="1">
          <a:blip r:embed="rId3">
            <a:alphaModFix/>
          </a:blip>
          <a:srcRect t="8801" b="8801"/>
          <a:stretch/>
        </p:blipFill>
        <p:spPr>
          <a:xfrm>
            <a:off x="3689701" y="2892212"/>
            <a:ext cx="1481333" cy="725307"/>
          </a:xfrm>
          <a:prstGeom prst="rect">
            <a:avLst/>
          </a:prstGeom>
          <a:noFill/>
          <a:ln>
            <a:noFill/>
          </a:ln>
        </p:spPr>
      </p:pic>
      <p:pic>
        <p:nvPicPr>
          <p:cNvPr id="365" name="Google Shape;365;p43"/>
          <p:cNvPicPr preferRelativeResize="0"/>
          <p:nvPr/>
        </p:nvPicPr>
        <p:blipFill rotWithShape="1">
          <a:blip r:embed="rId3">
            <a:alphaModFix/>
          </a:blip>
          <a:srcRect t="8801" b="8801"/>
          <a:stretch/>
        </p:blipFill>
        <p:spPr>
          <a:xfrm>
            <a:off x="6805433" y="2892212"/>
            <a:ext cx="1299116" cy="535848"/>
          </a:xfrm>
          <a:prstGeom prst="rect">
            <a:avLst/>
          </a:prstGeom>
          <a:noFill/>
          <a:ln>
            <a:noFill/>
          </a:ln>
        </p:spPr>
      </p:pic>
      <p:pic>
        <p:nvPicPr>
          <p:cNvPr id="366" name="Google Shape;366;p43"/>
          <p:cNvPicPr preferRelativeResize="0"/>
          <p:nvPr/>
        </p:nvPicPr>
        <p:blipFill rotWithShape="1">
          <a:blip r:embed="rId3">
            <a:alphaModFix/>
          </a:blip>
          <a:srcRect t="8801" b="8801"/>
          <a:stretch/>
        </p:blipFill>
        <p:spPr>
          <a:xfrm>
            <a:off x="565833" y="3900656"/>
            <a:ext cx="1299116" cy="535848"/>
          </a:xfrm>
          <a:prstGeom prst="rect">
            <a:avLst/>
          </a:prstGeom>
          <a:noFill/>
          <a:ln>
            <a:noFill/>
          </a:ln>
        </p:spPr>
      </p:pic>
      <p:pic>
        <p:nvPicPr>
          <p:cNvPr id="367" name="Google Shape;367;p43"/>
          <p:cNvPicPr preferRelativeResize="0"/>
          <p:nvPr/>
        </p:nvPicPr>
        <p:blipFill rotWithShape="1">
          <a:blip r:embed="rId3">
            <a:alphaModFix/>
          </a:blip>
          <a:srcRect t="8801" b="8801"/>
          <a:stretch/>
        </p:blipFill>
        <p:spPr>
          <a:xfrm>
            <a:off x="2208368" y="3825497"/>
            <a:ext cx="1481333" cy="611007"/>
          </a:xfrm>
          <a:prstGeom prst="rect">
            <a:avLst/>
          </a:prstGeom>
          <a:noFill/>
          <a:ln>
            <a:noFill/>
          </a:ln>
        </p:spPr>
      </p:pic>
      <p:pic>
        <p:nvPicPr>
          <p:cNvPr id="368" name="Google Shape;368;p43"/>
          <p:cNvPicPr preferRelativeResize="0"/>
          <p:nvPr/>
        </p:nvPicPr>
        <p:blipFill rotWithShape="1">
          <a:blip r:embed="rId3">
            <a:alphaModFix/>
          </a:blip>
          <a:srcRect t="8801" b="8801"/>
          <a:stretch/>
        </p:blipFill>
        <p:spPr>
          <a:xfrm>
            <a:off x="3608446" y="3847510"/>
            <a:ext cx="1481333" cy="611007"/>
          </a:xfrm>
          <a:prstGeom prst="rect">
            <a:avLst/>
          </a:prstGeom>
          <a:noFill/>
          <a:ln>
            <a:noFill/>
          </a:ln>
        </p:spPr>
      </p:pic>
      <p:pic>
        <p:nvPicPr>
          <p:cNvPr id="369" name="Google Shape;369;p43"/>
          <p:cNvPicPr preferRelativeResize="0"/>
          <p:nvPr/>
        </p:nvPicPr>
        <p:blipFill rotWithShape="1">
          <a:blip r:embed="rId3">
            <a:alphaModFix/>
          </a:blip>
          <a:srcRect t="8801" b="8801"/>
          <a:stretch/>
        </p:blipFill>
        <p:spPr>
          <a:xfrm>
            <a:off x="5506317" y="3825497"/>
            <a:ext cx="1299116" cy="556820"/>
          </a:xfrm>
          <a:prstGeom prst="rect">
            <a:avLst/>
          </a:prstGeom>
          <a:noFill/>
          <a:ln>
            <a:noFill/>
          </a:ln>
        </p:spPr>
      </p:pic>
      <p:pic>
        <p:nvPicPr>
          <p:cNvPr id="370" name="Google Shape;370;p43"/>
          <p:cNvPicPr preferRelativeResize="0"/>
          <p:nvPr/>
        </p:nvPicPr>
        <p:blipFill rotWithShape="1">
          <a:blip r:embed="rId3">
            <a:alphaModFix/>
          </a:blip>
          <a:srcRect t="8801" b="8801"/>
          <a:stretch/>
        </p:blipFill>
        <p:spPr>
          <a:xfrm>
            <a:off x="6957833" y="3781195"/>
            <a:ext cx="1299116" cy="6501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500" b="1" i="0" u="none" strike="noStrike" cap="none">
                <a:solidFill>
                  <a:schemeClr val="dk1"/>
                </a:solidFill>
                <a:latin typeface="Proxima Nova"/>
                <a:ea typeface="Proxima Nova"/>
                <a:cs typeface="Proxima Nova"/>
                <a:sym typeface="Proxima Nova"/>
              </a:rPr>
              <a:t>Greenplum = Massively Parallel Postgres for Analytics</a:t>
            </a:r>
            <a:endParaRPr/>
          </a:p>
        </p:txBody>
      </p:sp>
      <p:cxnSp>
        <p:nvCxnSpPr>
          <p:cNvPr id="376" name="Google Shape;376;p44"/>
          <p:cNvCxnSpPr/>
          <p:nvPr/>
        </p:nvCxnSpPr>
        <p:spPr>
          <a:xfrm rot="5400000">
            <a:off x="5295756" y="1945870"/>
            <a:ext cx="465137" cy="1587"/>
          </a:xfrm>
          <a:prstGeom prst="straightConnector1">
            <a:avLst/>
          </a:prstGeom>
          <a:noFill/>
          <a:ln w="38100" cap="flat" cmpd="sng">
            <a:solidFill>
              <a:schemeClr val="dk1"/>
            </a:solidFill>
            <a:prstDash val="solid"/>
            <a:round/>
            <a:headEnd type="none" w="sm" len="sm"/>
            <a:tailEnd type="none" w="sm" len="sm"/>
          </a:ln>
        </p:spPr>
      </p:cxnSp>
      <p:cxnSp>
        <p:nvCxnSpPr>
          <p:cNvPr id="377" name="Google Shape;377;p44"/>
          <p:cNvCxnSpPr/>
          <p:nvPr/>
        </p:nvCxnSpPr>
        <p:spPr>
          <a:xfrm rot="5400000">
            <a:off x="6326837" y="1913327"/>
            <a:ext cx="585788" cy="0"/>
          </a:xfrm>
          <a:prstGeom prst="straightConnector1">
            <a:avLst/>
          </a:prstGeom>
          <a:noFill/>
          <a:ln w="38100" cap="flat" cmpd="sng">
            <a:solidFill>
              <a:schemeClr val="dk1"/>
            </a:solidFill>
            <a:prstDash val="solid"/>
            <a:round/>
            <a:headEnd type="none" w="sm" len="sm"/>
            <a:tailEnd type="none" w="sm" len="sm"/>
          </a:ln>
        </p:spPr>
      </p:cxnSp>
      <p:pic>
        <p:nvPicPr>
          <p:cNvPr id="378" name="Google Shape;378;p44"/>
          <p:cNvPicPr preferRelativeResize="0"/>
          <p:nvPr/>
        </p:nvPicPr>
        <p:blipFill rotWithShape="1">
          <a:blip r:embed="rId3">
            <a:alphaModFix/>
          </a:blip>
          <a:srcRect/>
          <a:stretch/>
        </p:blipFill>
        <p:spPr>
          <a:xfrm>
            <a:off x="6140307" y="1653771"/>
            <a:ext cx="922338" cy="215899"/>
          </a:xfrm>
          <a:prstGeom prst="rect">
            <a:avLst/>
          </a:prstGeom>
          <a:noFill/>
          <a:ln>
            <a:noFill/>
          </a:ln>
        </p:spPr>
      </p:pic>
      <p:sp>
        <p:nvSpPr>
          <p:cNvPr id="379" name="Google Shape;379;p44"/>
          <p:cNvSpPr/>
          <p:nvPr/>
        </p:nvSpPr>
        <p:spPr>
          <a:xfrm>
            <a:off x="6140307" y="1248958"/>
            <a:ext cx="922338" cy="387350"/>
          </a:xfrm>
          <a:prstGeom prst="roundRect">
            <a:avLst>
              <a:gd name="adj" fmla="val 0"/>
            </a:avLst>
          </a:prstGeom>
          <a:solidFill>
            <a:srgbClr val="138A7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50"/>
              <a:buFont typeface="Arial"/>
              <a:buNone/>
            </a:pPr>
            <a:r>
              <a:rPr lang="en" sz="1000" b="1" i="0" u="none" strike="noStrike" cap="none">
                <a:solidFill>
                  <a:srgbClr val="FFFFFF"/>
                </a:solidFill>
                <a:latin typeface="Arial"/>
                <a:ea typeface="Arial"/>
                <a:cs typeface="Arial"/>
                <a:sym typeface="Arial"/>
              </a:rPr>
              <a:t>Standby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50"/>
              <a:buFont typeface="Arial"/>
              <a:buNone/>
            </a:pPr>
            <a:r>
              <a:rPr lang="en" sz="1000" b="1" i="0" u="none" strike="noStrike" cap="none">
                <a:solidFill>
                  <a:srgbClr val="FFFFFF"/>
                </a:solidFill>
                <a:latin typeface="Arial"/>
                <a:ea typeface="Arial"/>
                <a:cs typeface="Arial"/>
                <a:sym typeface="Arial"/>
              </a:rPr>
              <a:t>Master</a:t>
            </a:r>
            <a:endParaRPr sz="1400" b="0" i="0" u="none" strike="noStrike" cap="none">
              <a:solidFill>
                <a:srgbClr val="000000"/>
              </a:solidFill>
              <a:latin typeface="Arial"/>
              <a:ea typeface="Arial"/>
              <a:cs typeface="Arial"/>
              <a:sym typeface="Arial"/>
            </a:endParaRPr>
          </a:p>
        </p:txBody>
      </p:sp>
      <p:sp>
        <p:nvSpPr>
          <p:cNvPr id="380" name="Google Shape;380;p44"/>
          <p:cNvSpPr/>
          <p:nvPr/>
        </p:nvSpPr>
        <p:spPr>
          <a:xfrm>
            <a:off x="6799523" y="3142921"/>
            <a:ext cx="696912" cy="7080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50"/>
              <a:buFont typeface="Arial"/>
              <a:buNone/>
            </a:pPr>
            <a:r>
              <a:rPr lang="en" sz="3400" b="0" i="0" u="none" strike="noStrike" cap="none">
                <a:solidFill>
                  <a:schemeClr val="dk2"/>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381" name="Google Shape;381;p44"/>
          <p:cNvPicPr preferRelativeResize="0"/>
          <p:nvPr/>
        </p:nvPicPr>
        <p:blipFill rotWithShape="1">
          <a:blip r:embed="rId3">
            <a:alphaModFix/>
          </a:blip>
          <a:srcRect/>
          <a:stretch/>
        </p:blipFill>
        <p:spPr>
          <a:xfrm>
            <a:off x="5059219" y="1660121"/>
            <a:ext cx="922337" cy="215899"/>
          </a:xfrm>
          <a:prstGeom prst="rect">
            <a:avLst/>
          </a:prstGeom>
          <a:noFill/>
          <a:ln>
            <a:noFill/>
          </a:ln>
        </p:spPr>
      </p:pic>
      <p:sp>
        <p:nvSpPr>
          <p:cNvPr id="382" name="Google Shape;382;p44"/>
          <p:cNvSpPr/>
          <p:nvPr/>
        </p:nvSpPr>
        <p:spPr>
          <a:xfrm>
            <a:off x="5059219" y="1261658"/>
            <a:ext cx="922337" cy="379412"/>
          </a:xfrm>
          <a:prstGeom prst="roundRect">
            <a:avLst>
              <a:gd name="adj" fmla="val 0"/>
            </a:avLst>
          </a:prstGeom>
          <a:solidFill>
            <a:srgbClr val="138A7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50"/>
              <a:buFont typeface="Arial"/>
              <a:buNone/>
            </a:pPr>
            <a:r>
              <a:rPr lang="en" sz="1000" b="1" i="0" u="none" strike="noStrike" cap="none">
                <a:solidFill>
                  <a:srgbClr val="FFFFFF"/>
                </a:solidFill>
                <a:latin typeface="Arial"/>
                <a:ea typeface="Arial"/>
                <a:cs typeface="Arial"/>
                <a:sym typeface="Arial"/>
              </a:rPr>
              <a:t>Master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50"/>
              <a:buFont typeface="Arial"/>
              <a:buNone/>
            </a:pPr>
            <a:r>
              <a:rPr lang="en" sz="1000" b="1" i="0" u="none" strike="noStrike" cap="none">
                <a:solidFill>
                  <a:srgbClr val="FFFFFF"/>
                </a:solidFill>
                <a:latin typeface="Arial"/>
                <a:ea typeface="Arial"/>
                <a:cs typeface="Arial"/>
                <a:sym typeface="Arial"/>
              </a:rPr>
              <a:t>Host</a:t>
            </a:r>
            <a:endParaRPr sz="1400" b="0" i="0" u="none" strike="noStrike" cap="none">
              <a:solidFill>
                <a:srgbClr val="000000"/>
              </a:solidFill>
              <a:latin typeface="Arial"/>
              <a:ea typeface="Arial"/>
              <a:cs typeface="Arial"/>
              <a:sym typeface="Arial"/>
            </a:endParaRPr>
          </a:p>
        </p:txBody>
      </p:sp>
      <p:pic>
        <p:nvPicPr>
          <p:cNvPr id="383" name="Google Shape;383;p44"/>
          <p:cNvPicPr preferRelativeResize="0"/>
          <p:nvPr/>
        </p:nvPicPr>
        <p:blipFill rotWithShape="1">
          <a:blip r:embed="rId4">
            <a:alphaModFix/>
          </a:blip>
          <a:srcRect/>
          <a:stretch/>
        </p:blipFill>
        <p:spPr>
          <a:xfrm>
            <a:off x="3543822" y="2166955"/>
            <a:ext cx="5068560" cy="201235"/>
          </a:xfrm>
          <a:prstGeom prst="rect">
            <a:avLst/>
          </a:prstGeom>
          <a:noFill/>
          <a:ln>
            <a:noFill/>
          </a:ln>
        </p:spPr>
      </p:pic>
      <p:sp>
        <p:nvSpPr>
          <p:cNvPr id="384" name="Google Shape;384;p44"/>
          <p:cNvSpPr/>
          <p:nvPr/>
        </p:nvSpPr>
        <p:spPr>
          <a:xfrm>
            <a:off x="5059219" y="840970"/>
            <a:ext cx="2003425" cy="306386"/>
          </a:xfrm>
          <a:prstGeom prst="rect">
            <a:avLst/>
          </a:prstGeom>
          <a:solidFill>
            <a:schemeClr val="lt2"/>
          </a:solidFill>
          <a:ln w="9525" cap="flat" cmpd="sng">
            <a:solidFill>
              <a:srgbClr val="2E9087"/>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 sz="1400" b="1" i="0" u="none" strike="noStrike" cap="none">
                <a:solidFill>
                  <a:srgbClr val="FFFFFF"/>
                </a:solidFill>
                <a:latin typeface="Proxima Nova"/>
                <a:ea typeface="Proxima Nova"/>
                <a:cs typeface="Proxima Nova"/>
                <a:sym typeface="Proxima Nova"/>
              </a:rPr>
              <a:t>SQL</a:t>
            </a:r>
            <a:endParaRPr sz="1400" b="0" i="0" u="none" strike="noStrike" cap="none">
              <a:solidFill>
                <a:srgbClr val="000000"/>
              </a:solidFill>
              <a:latin typeface="Arial"/>
              <a:ea typeface="Arial"/>
              <a:cs typeface="Arial"/>
              <a:sym typeface="Arial"/>
            </a:endParaRPr>
          </a:p>
        </p:txBody>
      </p:sp>
      <p:sp>
        <p:nvSpPr>
          <p:cNvPr id="385" name="Google Shape;385;p44"/>
          <p:cNvSpPr txBox="1"/>
          <p:nvPr/>
        </p:nvSpPr>
        <p:spPr>
          <a:xfrm>
            <a:off x="5332042" y="2137958"/>
            <a:ext cx="1473199" cy="2158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
              <a:buFont typeface="Arial"/>
              <a:buNone/>
            </a:pPr>
            <a:r>
              <a:rPr lang="en" sz="800" b="0" i="0" u="none" strike="noStrike" cap="none">
                <a:solidFill>
                  <a:schemeClr val="dk1"/>
                </a:solidFill>
                <a:latin typeface="Arial"/>
                <a:ea typeface="Arial"/>
                <a:cs typeface="Arial"/>
                <a:sym typeface="Arial"/>
              </a:rPr>
              <a:t>Interconnect</a:t>
            </a:r>
            <a:endParaRPr sz="1400" b="0" i="0" u="none" strike="noStrike" cap="none">
              <a:solidFill>
                <a:srgbClr val="000000"/>
              </a:solidFill>
              <a:latin typeface="Arial"/>
              <a:ea typeface="Arial"/>
              <a:cs typeface="Arial"/>
              <a:sym typeface="Arial"/>
            </a:endParaRPr>
          </a:p>
        </p:txBody>
      </p:sp>
      <p:sp>
        <p:nvSpPr>
          <p:cNvPr id="386" name="Google Shape;386;p44"/>
          <p:cNvSpPr/>
          <p:nvPr/>
        </p:nvSpPr>
        <p:spPr>
          <a:xfrm>
            <a:off x="3300142" y="2670118"/>
            <a:ext cx="1130299" cy="1303072"/>
          </a:xfrm>
          <a:prstGeom prst="roundRect">
            <a:avLst>
              <a:gd name="adj" fmla="val 937"/>
            </a:avLst>
          </a:prstGeom>
          <a:solidFill>
            <a:schemeClr val="dk1">
              <a:alpha val="16078"/>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87" name="Google Shape;387;p44"/>
          <p:cNvPicPr preferRelativeResize="0"/>
          <p:nvPr/>
        </p:nvPicPr>
        <p:blipFill rotWithShape="1">
          <a:blip r:embed="rId3">
            <a:alphaModFix/>
          </a:blip>
          <a:srcRect/>
          <a:stretch/>
        </p:blipFill>
        <p:spPr>
          <a:xfrm>
            <a:off x="3454661" y="3317673"/>
            <a:ext cx="784609" cy="185107"/>
          </a:xfrm>
          <a:prstGeom prst="rect">
            <a:avLst/>
          </a:prstGeom>
          <a:noFill/>
          <a:ln>
            <a:noFill/>
          </a:ln>
        </p:spPr>
      </p:pic>
      <p:pic>
        <p:nvPicPr>
          <p:cNvPr id="388" name="Google Shape;388;p44"/>
          <p:cNvPicPr preferRelativeResize="0"/>
          <p:nvPr/>
        </p:nvPicPr>
        <p:blipFill rotWithShape="1">
          <a:blip r:embed="rId5">
            <a:alphaModFix/>
          </a:blip>
          <a:srcRect/>
          <a:stretch/>
        </p:blipFill>
        <p:spPr>
          <a:xfrm>
            <a:off x="3468992" y="3539923"/>
            <a:ext cx="429609" cy="410736"/>
          </a:xfrm>
          <a:prstGeom prst="rect">
            <a:avLst/>
          </a:prstGeom>
          <a:noFill/>
          <a:ln>
            <a:noFill/>
          </a:ln>
        </p:spPr>
      </p:pic>
      <p:pic>
        <p:nvPicPr>
          <p:cNvPr id="389" name="Google Shape;389;p44"/>
          <p:cNvPicPr preferRelativeResize="0"/>
          <p:nvPr/>
        </p:nvPicPr>
        <p:blipFill rotWithShape="1">
          <a:blip r:embed="rId5">
            <a:alphaModFix/>
          </a:blip>
          <a:srcRect/>
          <a:stretch/>
        </p:blipFill>
        <p:spPr>
          <a:xfrm>
            <a:off x="3826195" y="3539923"/>
            <a:ext cx="429609" cy="410736"/>
          </a:xfrm>
          <a:prstGeom prst="rect">
            <a:avLst/>
          </a:prstGeom>
          <a:noFill/>
          <a:ln>
            <a:noFill/>
          </a:ln>
        </p:spPr>
      </p:pic>
      <p:sp>
        <p:nvSpPr>
          <p:cNvPr id="390" name="Google Shape;390;p44"/>
          <p:cNvSpPr txBox="1"/>
          <p:nvPr/>
        </p:nvSpPr>
        <p:spPr>
          <a:xfrm>
            <a:off x="3304376" y="2911299"/>
            <a:ext cx="1117599" cy="348489"/>
          </a:xfrm>
          <a:prstGeom prst="rect">
            <a:avLst/>
          </a:prstGeom>
          <a:solidFill>
            <a:srgbClr val="138B7C"/>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50"/>
              <a:buFont typeface="Arial"/>
              <a:buNone/>
            </a:pPr>
            <a:r>
              <a:rPr lang="en" sz="1000" b="1" i="0" u="none" strike="noStrike" cap="none">
                <a:solidFill>
                  <a:srgbClr val="FCFFFF"/>
                </a:solidFill>
                <a:latin typeface="Arial"/>
                <a:ea typeface="Arial"/>
                <a:cs typeface="Arial"/>
                <a:sym typeface="Arial"/>
              </a:rPr>
              <a:t>Segment Host</a:t>
            </a:r>
            <a:endParaRPr sz="1000" b="1" i="0" u="none" strike="noStrike" cap="none">
              <a:solidFill>
                <a:srgbClr val="FCFFFF"/>
              </a:solidFill>
              <a:latin typeface="Arial"/>
              <a:ea typeface="Arial"/>
              <a:cs typeface="Arial"/>
              <a:sym typeface="Arial"/>
            </a:endParaRPr>
          </a:p>
        </p:txBody>
      </p:sp>
      <p:sp>
        <p:nvSpPr>
          <p:cNvPr id="391" name="Google Shape;391;p44"/>
          <p:cNvSpPr txBox="1"/>
          <p:nvPr/>
        </p:nvSpPr>
        <p:spPr>
          <a:xfrm>
            <a:off x="3225745" y="2631107"/>
            <a:ext cx="698500" cy="27701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 sz="1200" b="0" i="0" u="none" strike="noStrike" cap="none">
                <a:solidFill>
                  <a:schemeClr val="lt2"/>
                </a:solidFill>
                <a:latin typeface="Arial"/>
                <a:ea typeface="Arial"/>
                <a:cs typeface="Arial"/>
                <a:sym typeface="Arial"/>
              </a:rPr>
              <a:t>Node1</a:t>
            </a:r>
            <a:endParaRPr sz="1200" b="0" i="0" u="none" strike="noStrike" cap="none">
              <a:solidFill>
                <a:schemeClr val="lt2"/>
              </a:solidFill>
              <a:latin typeface="Arial"/>
              <a:ea typeface="Arial"/>
              <a:cs typeface="Arial"/>
              <a:sym typeface="Arial"/>
            </a:endParaRPr>
          </a:p>
        </p:txBody>
      </p:sp>
      <p:sp>
        <p:nvSpPr>
          <p:cNvPr id="392" name="Google Shape;392;p44"/>
          <p:cNvSpPr/>
          <p:nvPr/>
        </p:nvSpPr>
        <p:spPr>
          <a:xfrm>
            <a:off x="4527810" y="2670113"/>
            <a:ext cx="1130299" cy="1303070"/>
          </a:xfrm>
          <a:prstGeom prst="roundRect">
            <a:avLst>
              <a:gd name="adj" fmla="val 937"/>
            </a:avLst>
          </a:prstGeom>
          <a:solidFill>
            <a:srgbClr val="4D4D4D">
              <a:alpha val="1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93" name="Google Shape;393;p44"/>
          <p:cNvPicPr preferRelativeResize="0"/>
          <p:nvPr/>
        </p:nvPicPr>
        <p:blipFill rotWithShape="1">
          <a:blip r:embed="rId3">
            <a:alphaModFix/>
          </a:blip>
          <a:srcRect/>
          <a:stretch/>
        </p:blipFill>
        <p:spPr>
          <a:xfrm>
            <a:off x="4673861" y="3317666"/>
            <a:ext cx="784609" cy="185106"/>
          </a:xfrm>
          <a:prstGeom prst="rect">
            <a:avLst/>
          </a:prstGeom>
          <a:noFill/>
          <a:ln>
            <a:noFill/>
          </a:ln>
        </p:spPr>
      </p:pic>
      <p:pic>
        <p:nvPicPr>
          <p:cNvPr id="394" name="Google Shape;394;p44"/>
          <p:cNvPicPr preferRelativeResize="0"/>
          <p:nvPr/>
        </p:nvPicPr>
        <p:blipFill rotWithShape="1">
          <a:blip r:embed="rId5">
            <a:alphaModFix/>
          </a:blip>
          <a:srcRect/>
          <a:stretch/>
        </p:blipFill>
        <p:spPr>
          <a:xfrm>
            <a:off x="4688192" y="3539915"/>
            <a:ext cx="429609" cy="410736"/>
          </a:xfrm>
          <a:prstGeom prst="rect">
            <a:avLst/>
          </a:prstGeom>
          <a:noFill/>
          <a:ln>
            <a:noFill/>
          </a:ln>
        </p:spPr>
      </p:pic>
      <p:pic>
        <p:nvPicPr>
          <p:cNvPr id="395" name="Google Shape;395;p44"/>
          <p:cNvPicPr preferRelativeResize="0"/>
          <p:nvPr/>
        </p:nvPicPr>
        <p:blipFill rotWithShape="1">
          <a:blip r:embed="rId5">
            <a:alphaModFix/>
          </a:blip>
          <a:srcRect/>
          <a:stretch/>
        </p:blipFill>
        <p:spPr>
          <a:xfrm>
            <a:off x="5045395" y="3539915"/>
            <a:ext cx="429609" cy="410736"/>
          </a:xfrm>
          <a:prstGeom prst="rect">
            <a:avLst/>
          </a:prstGeom>
          <a:noFill/>
          <a:ln>
            <a:noFill/>
          </a:ln>
        </p:spPr>
      </p:pic>
      <p:sp>
        <p:nvSpPr>
          <p:cNvPr id="396" name="Google Shape;396;p44"/>
          <p:cNvSpPr txBox="1"/>
          <p:nvPr/>
        </p:nvSpPr>
        <p:spPr>
          <a:xfrm>
            <a:off x="4536151" y="2911294"/>
            <a:ext cx="1117599" cy="348488"/>
          </a:xfrm>
          <a:prstGeom prst="rect">
            <a:avLst/>
          </a:prstGeom>
          <a:solidFill>
            <a:srgbClr val="138B7C"/>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50"/>
              <a:buFont typeface="Arial"/>
              <a:buNone/>
            </a:pPr>
            <a:r>
              <a:rPr lang="en" sz="1000" b="1" i="0" u="none" strike="noStrike" cap="none">
                <a:solidFill>
                  <a:srgbClr val="FCFFFF"/>
                </a:solidFill>
                <a:latin typeface="Arial"/>
                <a:ea typeface="Arial"/>
                <a:cs typeface="Arial"/>
                <a:sym typeface="Arial"/>
              </a:rPr>
              <a:t>Segment Host</a:t>
            </a:r>
            <a:endParaRPr sz="1000" b="1" i="0" u="none" strike="noStrike" cap="none">
              <a:solidFill>
                <a:srgbClr val="FCFFFF"/>
              </a:solidFill>
              <a:latin typeface="Arial"/>
              <a:ea typeface="Arial"/>
              <a:cs typeface="Arial"/>
              <a:sym typeface="Arial"/>
            </a:endParaRPr>
          </a:p>
        </p:txBody>
      </p:sp>
      <p:sp>
        <p:nvSpPr>
          <p:cNvPr id="397" name="Google Shape;397;p44"/>
          <p:cNvSpPr txBox="1"/>
          <p:nvPr/>
        </p:nvSpPr>
        <p:spPr>
          <a:xfrm>
            <a:off x="4444945" y="2631101"/>
            <a:ext cx="698500" cy="27701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 sz="1200" b="0" i="0" u="none" strike="noStrike" cap="none">
                <a:solidFill>
                  <a:schemeClr val="lt2"/>
                </a:solidFill>
                <a:latin typeface="Arial"/>
                <a:ea typeface="Arial"/>
                <a:cs typeface="Arial"/>
                <a:sym typeface="Arial"/>
              </a:rPr>
              <a:t>Node2</a:t>
            </a:r>
            <a:endParaRPr sz="1200" b="0" i="0" u="none" strike="noStrike" cap="none">
              <a:solidFill>
                <a:schemeClr val="lt2"/>
              </a:solidFill>
              <a:latin typeface="Arial"/>
              <a:ea typeface="Arial"/>
              <a:cs typeface="Arial"/>
              <a:sym typeface="Arial"/>
            </a:endParaRPr>
          </a:p>
        </p:txBody>
      </p:sp>
      <p:sp>
        <p:nvSpPr>
          <p:cNvPr id="398" name="Google Shape;398;p44"/>
          <p:cNvSpPr/>
          <p:nvPr/>
        </p:nvSpPr>
        <p:spPr>
          <a:xfrm>
            <a:off x="5747010" y="2670113"/>
            <a:ext cx="1130299" cy="1303070"/>
          </a:xfrm>
          <a:prstGeom prst="roundRect">
            <a:avLst>
              <a:gd name="adj" fmla="val 0"/>
            </a:avLst>
          </a:prstGeom>
          <a:solidFill>
            <a:srgbClr val="4D4D4D">
              <a:alpha val="1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99" name="Google Shape;399;p44"/>
          <p:cNvPicPr preferRelativeResize="0"/>
          <p:nvPr/>
        </p:nvPicPr>
        <p:blipFill rotWithShape="1">
          <a:blip r:embed="rId3">
            <a:alphaModFix/>
          </a:blip>
          <a:srcRect/>
          <a:stretch/>
        </p:blipFill>
        <p:spPr>
          <a:xfrm>
            <a:off x="5893061" y="3317666"/>
            <a:ext cx="784609" cy="185106"/>
          </a:xfrm>
          <a:prstGeom prst="rect">
            <a:avLst/>
          </a:prstGeom>
          <a:noFill/>
          <a:ln>
            <a:noFill/>
          </a:ln>
        </p:spPr>
      </p:pic>
      <p:pic>
        <p:nvPicPr>
          <p:cNvPr id="400" name="Google Shape;400;p44"/>
          <p:cNvPicPr preferRelativeResize="0"/>
          <p:nvPr/>
        </p:nvPicPr>
        <p:blipFill rotWithShape="1">
          <a:blip r:embed="rId5">
            <a:alphaModFix/>
          </a:blip>
          <a:srcRect/>
          <a:stretch/>
        </p:blipFill>
        <p:spPr>
          <a:xfrm>
            <a:off x="5907392" y="3539915"/>
            <a:ext cx="429609" cy="410736"/>
          </a:xfrm>
          <a:prstGeom prst="rect">
            <a:avLst/>
          </a:prstGeom>
          <a:noFill/>
          <a:ln>
            <a:noFill/>
          </a:ln>
        </p:spPr>
      </p:pic>
      <p:pic>
        <p:nvPicPr>
          <p:cNvPr id="401" name="Google Shape;401;p44"/>
          <p:cNvPicPr preferRelativeResize="0"/>
          <p:nvPr/>
        </p:nvPicPr>
        <p:blipFill rotWithShape="1">
          <a:blip r:embed="rId5">
            <a:alphaModFix/>
          </a:blip>
          <a:srcRect/>
          <a:stretch/>
        </p:blipFill>
        <p:spPr>
          <a:xfrm>
            <a:off x="6264595" y="3539915"/>
            <a:ext cx="429609" cy="410736"/>
          </a:xfrm>
          <a:prstGeom prst="rect">
            <a:avLst/>
          </a:prstGeom>
          <a:noFill/>
          <a:ln>
            <a:noFill/>
          </a:ln>
        </p:spPr>
      </p:pic>
      <p:sp>
        <p:nvSpPr>
          <p:cNvPr id="402" name="Google Shape;402;p44"/>
          <p:cNvSpPr txBox="1"/>
          <p:nvPr/>
        </p:nvSpPr>
        <p:spPr>
          <a:xfrm>
            <a:off x="5755351" y="2919760"/>
            <a:ext cx="1117599" cy="348488"/>
          </a:xfrm>
          <a:prstGeom prst="rect">
            <a:avLst/>
          </a:prstGeom>
          <a:solidFill>
            <a:srgbClr val="138B7C"/>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50"/>
              <a:buFont typeface="Arial"/>
              <a:buNone/>
            </a:pPr>
            <a:r>
              <a:rPr lang="en" sz="1000" b="1" i="0" u="none" strike="noStrike" cap="none">
                <a:solidFill>
                  <a:srgbClr val="FCFFFF"/>
                </a:solidFill>
                <a:latin typeface="Arial"/>
                <a:ea typeface="Arial"/>
                <a:cs typeface="Arial"/>
                <a:sym typeface="Arial"/>
              </a:rPr>
              <a:t>Segment Host</a:t>
            </a:r>
            <a:endParaRPr sz="1000" b="1" i="0" u="none" strike="noStrike" cap="none">
              <a:solidFill>
                <a:srgbClr val="FCFFFF"/>
              </a:solidFill>
              <a:latin typeface="Arial"/>
              <a:ea typeface="Arial"/>
              <a:cs typeface="Arial"/>
              <a:sym typeface="Arial"/>
            </a:endParaRPr>
          </a:p>
        </p:txBody>
      </p:sp>
      <p:sp>
        <p:nvSpPr>
          <p:cNvPr id="403" name="Google Shape;403;p44"/>
          <p:cNvSpPr txBox="1"/>
          <p:nvPr/>
        </p:nvSpPr>
        <p:spPr>
          <a:xfrm>
            <a:off x="5664145" y="2631101"/>
            <a:ext cx="698500" cy="27701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 sz="1200" b="0" i="0" u="none" strike="noStrike" cap="none">
                <a:solidFill>
                  <a:schemeClr val="lt2"/>
                </a:solidFill>
                <a:latin typeface="Arial"/>
                <a:ea typeface="Arial"/>
                <a:cs typeface="Arial"/>
                <a:sym typeface="Arial"/>
              </a:rPr>
              <a:t>Node3</a:t>
            </a:r>
            <a:endParaRPr sz="1200" b="0" i="0" u="none" strike="noStrike" cap="none">
              <a:solidFill>
                <a:schemeClr val="lt2"/>
              </a:solidFill>
              <a:latin typeface="Arial"/>
              <a:ea typeface="Arial"/>
              <a:cs typeface="Arial"/>
              <a:sym typeface="Arial"/>
            </a:endParaRPr>
          </a:p>
        </p:txBody>
      </p:sp>
      <p:sp>
        <p:nvSpPr>
          <p:cNvPr id="404" name="Google Shape;404;p44"/>
          <p:cNvSpPr/>
          <p:nvPr/>
        </p:nvSpPr>
        <p:spPr>
          <a:xfrm>
            <a:off x="7360792" y="2670113"/>
            <a:ext cx="1130299" cy="1303070"/>
          </a:xfrm>
          <a:prstGeom prst="roundRect">
            <a:avLst>
              <a:gd name="adj" fmla="val 0"/>
            </a:avLst>
          </a:prstGeom>
          <a:solidFill>
            <a:srgbClr val="4D4D4D">
              <a:alpha val="1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05" name="Google Shape;405;p44"/>
          <p:cNvGrpSpPr/>
          <p:nvPr/>
        </p:nvGrpSpPr>
        <p:grpSpPr>
          <a:xfrm>
            <a:off x="3816609" y="2349033"/>
            <a:ext cx="4141787" cy="321077"/>
            <a:chOff x="3816609" y="2342747"/>
            <a:chExt cx="4141787" cy="294806"/>
          </a:xfrm>
        </p:grpSpPr>
        <p:cxnSp>
          <p:nvCxnSpPr>
            <p:cNvPr id="406" name="Google Shape;406;p44"/>
            <p:cNvCxnSpPr/>
            <p:nvPr/>
          </p:nvCxnSpPr>
          <p:spPr>
            <a:xfrm rot="5400000">
              <a:off x="3670002" y="2489358"/>
              <a:ext cx="294802" cy="1587"/>
            </a:xfrm>
            <a:prstGeom prst="straightConnector1">
              <a:avLst/>
            </a:prstGeom>
            <a:noFill/>
            <a:ln w="38100" cap="flat" cmpd="sng">
              <a:solidFill>
                <a:schemeClr val="dk1"/>
              </a:solidFill>
              <a:prstDash val="solid"/>
              <a:round/>
              <a:headEnd type="none" w="sm" len="sm"/>
              <a:tailEnd type="none" w="sm" len="sm"/>
            </a:ln>
          </p:spPr>
        </p:cxnSp>
        <p:cxnSp>
          <p:nvCxnSpPr>
            <p:cNvPr id="407" name="Google Shape;407;p44"/>
            <p:cNvCxnSpPr/>
            <p:nvPr/>
          </p:nvCxnSpPr>
          <p:spPr>
            <a:xfrm rot="5400000">
              <a:off x="4889202" y="2489354"/>
              <a:ext cx="294801" cy="1587"/>
            </a:xfrm>
            <a:prstGeom prst="straightConnector1">
              <a:avLst/>
            </a:prstGeom>
            <a:noFill/>
            <a:ln w="38100" cap="flat" cmpd="sng">
              <a:solidFill>
                <a:schemeClr val="dk1"/>
              </a:solidFill>
              <a:prstDash val="solid"/>
              <a:round/>
              <a:headEnd type="none" w="sm" len="sm"/>
              <a:tailEnd type="none" w="sm" len="sm"/>
            </a:ln>
          </p:spPr>
        </p:cxnSp>
        <p:cxnSp>
          <p:nvCxnSpPr>
            <p:cNvPr id="408" name="Google Shape;408;p44"/>
            <p:cNvCxnSpPr/>
            <p:nvPr/>
          </p:nvCxnSpPr>
          <p:spPr>
            <a:xfrm rot="5400000">
              <a:off x="6108402" y="2489354"/>
              <a:ext cx="294801" cy="1587"/>
            </a:xfrm>
            <a:prstGeom prst="straightConnector1">
              <a:avLst/>
            </a:prstGeom>
            <a:noFill/>
            <a:ln w="38100" cap="flat" cmpd="sng">
              <a:solidFill>
                <a:schemeClr val="dk1"/>
              </a:solidFill>
              <a:prstDash val="solid"/>
              <a:round/>
              <a:headEnd type="none" w="sm" len="sm"/>
              <a:tailEnd type="none" w="sm" len="sm"/>
            </a:ln>
          </p:spPr>
        </p:cxnSp>
        <p:cxnSp>
          <p:nvCxnSpPr>
            <p:cNvPr id="409" name="Google Shape;409;p44"/>
            <p:cNvCxnSpPr/>
            <p:nvPr/>
          </p:nvCxnSpPr>
          <p:spPr>
            <a:xfrm rot="5400000">
              <a:off x="7810202" y="2489354"/>
              <a:ext cx="294801" cy="1587"/>
            </a:xfrm>
            <a:prstGeom prst="straightConnector1">
              <a:avLst/>
            </a:prstGeom>
            <a:noFill/>
            <a:ln w="38100" cap="flat" cmpd="sng">
              <a:solidFill>
                <a:schemeClr val="dk1"/>
              </a:solidFill>
              <a:prstDash val="solid"/>
              <a:round/>
              <a:headEnd type="none" w="sm" len="sm"/>
              <a:tailEnd type="none" w="sm" len="sm"/>
            </a:ln>
          </p:spPr>
        </p:cxnSp>
      </p:grpSp>
      <p:pic>
        <p:nvPicPr>
          <p:cNvPr id="410" name="Google Shape;410;p44"/>
          <p:cNvPicPr preferRelativeResize="0"/>
          <p:nvPr/>
        </p:nvPicPr>
        <p:blipFill rotWithShape="1">
          <a:blip r:embed="rId3">
            <a:alphaModFix/>
          </a:blip>
          <a:srcRect/>
          <a:stretch/>
        </p:blipFill>
        <p:spPr>
          <a:xfrm>
            <a:off x="7506843" y="3317666"/>
            <a:ext cx="784609" cy="185106"/>
          </a:xfrm>
          <a:prstGeom prst="rect">
            <a:avLst/>
          </a:prstGeom>
          <a:noFill/>
          <a:ln>
            <a:noFill/>
          </a:ln>
        </p:spPr>
      </p:pic>
      <p:pic>
        <p:nvPicPr>
          <p:cNvPr id="411" name="Google Shape;411;p44"/>
          <p:cNvPicPr preferRelativeResize="0"/>
          <p:nvPr/>
        </p:nvPicPr>
        <p:blipFill rotWithShape="1">
          <a:blip r:embed="rId5">
            <a:alphaModFix/>
          </a:blip>
          <a:srcRect/>
          <a:stretch/>
        </p:blipFill>
        <p:spPr>
          <a:xfrm>
            <a:off x="7521174" y="3539915"/>
            <a:ext cx="429609" cy="410736"/>
          </a:xfrm>
          <a:prstGeom prst="rect">
            <a:avLst/>
          </a:prstGeom>
          <a:noFill/>
          <a:ln>
            <a:noFill/>
          </a:ln>
        </p:spPr>
      </p:pic>
      <p:pic>
        <p:nvPicPr>
          <p:cNvPr id="412" name="Google Shape;412;p44"/>
          <p:cNvPicPr preferRelativeResize="0"/>
          <p:nvPr/>
        </p:nvPicPr>
        <p:blipFill rotWithShape="1">
          <a:blip r:embed="rId5">
            <a:alphaModFix/>
          </a:blip>
          <a:srcRect/>
          <a:stretch/>
        </p:blipFill>
        <p:spPr>
          <a:xfrm>
            <a:off x="7878377" y="3539915"/>
            <a:ext cx="429609" cy="410736"/>
          </a:xfrm>
          <a:prstGeom prst="rect">
            <a:avLst/>
          </a:prstGeom>
          <a:noFill/>
          <a:ln>
            <a:noFill/>
          </a:ln>
        </p:spPr>
      </p:pic>
      <p:sp>
        <p:nvSpPr>
          <p:cNvPr id="413" name="Google Shape;413;p44"/>
          <p:cNvSpPr txBox="1"/>
          <p:nvPr/>
        </p:nvSpPr>
        <p:spPr>
          <a:xfrm>
            <a:off x="7366954" y="2919760"/>
            <a:ext cx="1117599" cy="348488"/>
          </a:xfrm>
          <a:prstGeom prst="rect">
            <a:avLst/>
          </a:prstGeom>
          <a:solidFill>
            <a:srgbClr val="138B7C"/>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50"/>
              <a:buFont typeface="Arial"/>
              <a:buNone/>
            </a:pPr>
            <a:r>
              <a:rPr lang="en" sz="1000" b="1" i="0" u="none" strike="noStrike" cap="none">
                <a:solidFill>
                  <a:srgbClr val="FCFFFF"/>
                </a:solidFill>
                <a:latin typeface="Arial"/>
                <a:ea typeface="Arial"/>
                <a:cs typeface="Arial"/>
                <a:sym typeface="Arial"/>
              </a:rPr>
              <a:t>Segment Host</a:t>
            </a:r>
            <a:endParaRPr sz="1000" b="1" i="0" u="none" strike="noStrike" cap="none">
              <a:solidFill>
                <a:srgbClr val="FCFFFF"/>
              </a:solidFill>
              <a:latin typeface="Arial"/>
              <a:ea typeface="Arial"/>
              <a:cs typeface="Arial"/>
              <a:sym typeface="Arial"/>
            </a:endParaRPr>
          </a:p>
        </p:txBody>
      </p:sp>
      <p:sp>
        <p:nvSpPr>
          <p:cNvPr id="414" name="Google Shape;414;p44"/>
          <p:cNvSpPr txBox="1"/>
          <p:nvPr/>
        </p:nvSpPr>
        <p:spPr>
          <a:xfrm>
            <a:off x="7277927" y="2631101"/>
            <a:ext cx="698500" cy="27701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 sz="1200" b="0" i="0" u="none" strike="noStrike" cap="none">
                <a:solidFill>
                  <a:schemeClr val="lt2"/>
                </a:solidFill>
                <a:latin typeface="Arial"/>
                <a:ea typeface="Arial"/>
                <a:cs typeface="Arial"/>
                <a:sym typeface="Arial"/>
              </a:rPr>
              <a:t>Node</a:t>
            </a:r>
            <a:r>
              <a:rPr lang="en" sz="1200" b="0" i="1" u="none" strike="noStrike" cap="none">
                <a:solidFill>
                  <a:schemeClr val="lt2"/>
                </a:solidFill>
                <a:latin typeface="Arial"/>
                <a:ea typeface="Arial"/>
                <a:cs typeface="Arial"/>
                <a:sym typeface="Arial"/>
              </a:rPr>
              <a:t>N</a:t>
            </a:r>
            <a:endParaRPr sz="1200" b="0" i="1" u="none" strike="noStrike" cap="none">
              <a:solidFill>
                <a:schemeClr val="lt2"/>
              </a:solidFill>
              <a:latin typeface="Arial"/>
              <a:ea typeface="Arial"/>
              <a:cs typeface="Arial"/>
              <a:sym typeface="Arial"/>
            </a:endParaRPr>
          </a:p>
        </p:txBody>
      </p:sp>
      <p:sp>
        <p:nvSpPr>
          <p:cNvPr id="415" name="Google Shape;415;p44"/>
          <p:cNvSpPr/>
          <p:nvPr/>
        </p:nvSpPr>
        <p:spPr>
          <a:xfrm>
            <a:off x="3149907" y="4119268"/>
            <a:ext cx="3534992" cy="490500"/>
          </a:xfrm>
          <a:prstGeom prst="roundRect">
            <a:avLst>
              <a:gd name="adj" fmla="val 16667"/>
            </a:avLst>
          </a:prstGeom>
          <a:noFill/>
          <a:ln w="9525" cap="rnd" cmpd="sng">
            <a:solidFill>
              <a:srgbClr val="128DD3"/>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
        <p:nvSpPr>
          <p:cNvPr id="416" name="Google Shape;416;p44"/>
          <p:cNvSpPr/>
          <p:nvPr/>
        </p:nvSpPr>
        <p:spPr>
          <a:xfrm>
            <a:off x="6766037" y="4119268"/>
            <a:ext cx="1846345" cy="490500"/>
          </a:xfrm>
          <a:prstGeom prst="roundRect">
            <a:avLst>
              <a:gd name="adj" fmla="val 16667"/>
            </a:avLst>
          </a:prstGeom>
          <a:noFill/>
          <a:ln w="9525" cap="rnd" cmpd="sng">
            <a:solidFill>
              <a:srgbClr val="128DD3"/>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
        <p:nvSpPr>
          <p:cNvPr id="417" name="Google Shape;417;p44"/>
          <p:cNvSpPr/>
          <p:nvPr/>
        </p:nvSpPr>
        <p:spPr>
          <a:xfrm>
            <a:off x="3308918" y="4197922"/>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Local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Storage</a:t>
            </a:r>
            <a:endParaRPr sz="680" b="0" i="0" u="none" strike="noStrike" cap="none">
              <a:solidFill>
                <a:srgbClr val="445A71"/>
              </a:solidFill>
              <a:latin typeface="Proxima Nova"/>
              <a:ea typeface="Proxima Nova"/>
              <a:cs typeface="Proxima Nova"/>
              <a:sym typeface="Proxima Nova"/>
            </a:endParaRPr>
          </a:p>
        </p:txBody>
      </p:sp>
      <p:sp>
        <p:nvSpPr>
          <p:cNvPr id="418" name="Google Shape;418;p44"/>
          <p:cNvSpPr/>
          <p:nvPr/>
        </p:nvSpPr>
        <p:spPr>
          <a:xfrm>
            <a:off x="6040554" y="4197922"/>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Other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RDBMSes</a:t>
            </a:r>
            <a:endParaRPr sz="680" b="0" i="0" u="none" strike="noStrike" cap="none">
              <a:solidFill>
                <a:srgbClr val="445A71"/>
              </a:solidFill>
              <a:latin typeface="Proxima Nova"/>
              <a:ea typeface="Proxima Nova"/>
              <a:cs typeface="Proxima Nova"/>
              <a:sym typeface="Proxima Nova"/>
            </a:endParaRPr>
          </a:p>
        </p:txBody>
      </p:sp>
      <p:sp>
        <p:nvSpPr>
          <p:cNvPr id="419" name="Google Shape;419;p44"/>
          <p:cNvSpPr/>
          <p:nvPr/>
        </p:nvSpPr>
        <p:spPr>
          <a:xfrm>
            <a:off x="5494226" y="4197922"/>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Spark</a:t>
            </a:r>
            <a:endParaRPr sz="680" b="0" i="0" u="none" strike="noStrike" cap="none">
              <a:solidFill>
                <a:srgbClr val="445A71"/>
              </a:solidFill>
              <a:latin typeface="Proxima Nova"/>
              <a:ea typeface="Proxima Nova"/>
              <a:cs typeface="Proxima Nova"/>
              <a:sym typeface="Proxima Nova"/>
            </a:endParaRPr>
          </a:p>
        </p:txBody>
      </p:sp>
      <p:sp>
        <p:nvSpPr>
          <p:cNvPr id="420" name="Google Shape;420;p44"/>
          <p:cNvSpPr/>
          <p:nvPr/>
        </p:nvSpPr>
        <p:spPr>
          <a:xfrm>
            <a:off x="4947899" y="4197922"/>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GemFire</a:t>
            </a:r>
            <a:endParaRPr sz="680" b="0" i="0" u="none" strike="noStrike" cap="none">
              <a:solidFill>
                <a:srgbClr val="445A71"/>
              </a:solidFill>
              <a:latin typeface="Proxima Nova"/>
              <a:ea typeface="Proxima Nova"/>
              <a:cs typeface="Proxima Nova"/>
              <a:sym typeface="Proxima Nova"/>
            </a:endParaRPr>
          </a:p>
        </p:txBody>
      </p:sp>
      <p:sp>
        <p:nvSpPr>
          <p:cNvPr id="421" name="Google Shape;421;p44"/>
          <p:cNvSpPr/>
          <p:nvPr/>
        </p:nvSpPr>
        <p:spPr>
          <a:xfrm>
            <a:off x="4401572" y="4197922"/>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Cloud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Object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Storage</a:t>
            </a:r>
            <a:endParaRPr sz="680" b="0" i="0" u="none" strike="noStrike" cap="none">
              <a:solidFill>
                <a:srgbClr val="445A71"/>
              </a:solidFill>
              <a:latin typeface="Proxima Nova"/>
              <a:ea typeface="Proxima Nova"/>
              <a:cs typeface="Proxima Nova"/>
              <a:sym typeface="Proxima Nova"/>
            </a:endParaRPr>
          </a:p>
        </p:txBody>
      </p:sp>
      <p:sp>
        <p:nvSpPr>
          <p:cNvPr id="422" name="Google Shape;422;p44"/>
          <p:cNvSpPr/>
          <p:nvPr/>
        </p:nvSpPr>
        <p:spPr>
          <a:xfrm>
            <a:off x="3855245" y="4197922"/>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HDFS</a:t>
            </a:r>
            <a:endParaRPr sz="680" b="0" i="0" u="none" strike="noStrike" cap="none">
              <a:solidFill>
                <a:srgbClr val="445A71"/>
              </a:solidFill>
              <a:latin typeface="Proxima Nova"/>
              <a:ea typeface="Proxima Nova"/>
              <a:cs typeface="Proxima Nova"/>
              <a:sym typeface="Proxima Nova"/>
            </a:endParaRPr>
          </a:p>
        </p:txBody>
      </p:sp>
      <p:sp>
        <p:nvSpPr>
          <p:cNvPr id="423" name="Google Shape;423;p44"/>
          <p:cNvSpPr/>
          <p:nvPr/>
        </p:nvSpPr>
        <p:spPr>
          <a:xfrm>
            <a:off x="7984742" y="4197922"/>
            <a:ext cx="498264"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Kafka</a:t>
            </a:r>
            <a:endParaRPr sz="680" b="0" i="0" u="none" strike="noStrike" cap="none">
              <a:solidFill>
                <a:srgbClr val="445A71"/>
              </a:solidFill>
              <a:latin typeface="Proxima Nova"/>
              <a:ea typeface="Proxima Nova"/>
              <a:cs typeface="Proxima Nova"/>
              <a:sym typeface="Proxima Nova"/>
            </a:endParaRPr>
          </a:p>
        </p:txBody>
      </p:sp>
      <p:sp>
        <p:nvSpPr>
          <p:cNvPr id="424" name="Google Shape;424;p44"/>
          <p:cNvSpPr/>
          <p:nvPr/>
        </p:nvSpPr>
        <p:spPr>
          <a:xfrm>
            <a:off x="7423874" y="4197922"/>
            <a:ext cx="498264"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ETL</a:t>
            </a:r>
            <a:endParaRPr sz="680" b="0" i="0" u="none" strike="noStrike" cap="none">
              <a:solidFill>
                <a:srgbClr val="445A71"/>
              </a:solidFill>
              <a:latin typeface="Proxima Nova"/>
              <a:ea typeface="Proxima Nova"/>
              <a:cs typeface="Proxima Nova"/>
              <a:sym typeface="Proxima Nova"/>
            </a:endParaRPr>
          </a:p>
        </p:txBody>
      </p:sp>
      <p:sp>
        <p:nvSpPr>
          <p:cNvPr id="425" name="Google Shape;425;p44"/>
          <p:cNvSpPr/>
          <p:nvPr/>
        </p:nvSpPr>
        <p:spPr>
          <a:xfrm>
            <a:off x="6863005" y="4197922"/>
            <a:ext cx="498264"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Spring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Cloud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Data Flow</a:t>
            </a:r>
            <a:endParaRPr sz="680" b="0" i="0" u="none" strike="noStrike" cap="none">
              <a:solidFill>
                <a:srgbClr val="445A71"/>
              </a:solidFill>
              <a:latin typeface="Proxima Nova"/>
              <a:ea typeface="Proxima Nova"/>
              <a:cs typeface="Proxima Nova"/>
              <a:sym typeface="Proxima Nova"/>
            </a:endParaRPr>
          </a:p>
        </p:txBody>
      </p:sp>
      <p:sp>
        <p:nvSpPr>
          <p:cNvPr id="426" name="Google Shape;426;p44"/>
          <p:cNvSpPr txBox="1"/>
          <p:nvPr/>
        </p:nvSpPr>
        <p:spPr>
          <a:xfrm>
            <a:off x="207483" y="1269701"/>
            <a:ext cx="2665784" cy="5701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Master Servers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Query planning and dispatch</a:t>
            </a:r>
            <a:endParaRPr sz="1400" b="0" i="0" u="none" strike="noStrike" cap="none">
              <a:solidFill>
                <a:schemeClr val="dk1"/>
              </a:solidFill>
              <a:latin typeface="Arial"/>
              <a:ea typeface="Arial"/>
              <a:cs typeface="Arial"/>
              <a:sym typeface="Arial"/>
            </a:endParaRPr>
          </a:p>
        </p:txBody>
      </p:sp>
      <p:sp>
        <p:nvSpPr>
          <p:cNvPr id="427" name="Google Shape;427;p44"/>
          <p:cNvSpPr txBox="1"/>
          <p:nvPr/>
        </p:nvSpPr>
        <p:spPr>
          <a:xfrm>
            <a:off x="132032" y="2978530"/>
            <a:ext cx="2848122" cy="5421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Segment Servers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Query processing and data storage</a:t>
            </a:r>
            <a:endParaRPr sz="1200" b="0" i="0" u="none" strike="noStrike" cap="none">
              <a:solidFill>
                <a:schemeClr val="dk1"/>
              </a:solidFill>
              <a:latin typeface="Arial"/>
              <a:ea typeface="Arial"/>
              <a:cs typeface="Arial"/>
              <a:sym typeface="Arial"/>
            </a:endParaRPr>
          </a:p>
        </p:txBody>
      </p:sp>
      <p:sp>
        <p:nvSpPr>
          <p:cNvPr id="428" name="Google Shape;428;p44"/>
          <p:cNvSpPr txBox="1"/>
          <p:nvPr/>
        </p:nvSpPr>
        <p:spPr>
          <a:xfrm>
            <a:off x="926169" y="2103326"/>
            <a:ext cx="1335299" cy="3203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Interconnect</a:t>
            </a:r>
            <a:endParaRPr sz="1600" b="1" i="0" u="none" strike="noStrike" cap="none">
              <a:solidFill>
                <a:schemeClr val="dk1"/>
              </a:solidFill>
              <a:latin typeface="Arial"/>
              <a:ea typeface="Arial"/>
              <a:cs typeface="Arial"/>
              <a:sym typeface="Arial"/>
            </a:endParaRPr>
          </a:p>
        </p:txBody>
      </p:sp>
      <p:sp>
        <p:nvSpPr>
          <p:cNvPr id="429" name="Google Shape;429;p44"/>
          <p:cNvSpPr txBox="1"/>
          <p:nvPr/>
        </p:nvSpPr>
        <p:spPr>
          <a:xfrm>
            <a:off x="207483" y="4090324"/>
            <a:ext cx="2772671" cy="5620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External Sources &amp; Pipelines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Parallel loading and streaming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0" name="Google Shape;430;p44"/>
          <p:cNvSpPr/>
          <p:nvPr/>
        </p:nvSpPr>
        <p:spPr>
          <a:xfrm>
            <a:off x="3149907" y="2577644"/>
            <a:ext cx="5462476" cy="1480563"/>
          </a:xfrm>
          <a:prstGeom prst="roundRect">
            <a:avLst>
              <a:gd name="adj" fmla="val 7138"/>
            </a:avLst>
          </a:prstGeom>
          <a:noFill/>
          <a:ln w="9525" cap="rnd" cmpd="sng">
            <a:solidFill>
              <a:srgbClr val="128DD3"/>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
        <p:nvSpPr>
          <p:cNvPr id="431" name="Google Shape;431;p44"/>
          <p:cNvSpPr/>
          <p:nvPr/>
        </p:nvSpPr>
        <p:spPr>
          <a:xfrm>
            <a:off x="3161823" y="1217523"/>
            <a:ext cx="5462476" cy="715432"/>
          </a:xfrm>
          <a:prstGeom prst="roundRect">
            <a:avLst>
              <a:gd name="adj" fmla="val 7138"/>
            </a:avLst>
          </a:prstGeom>
          <a:noFill/>
          <a:ln w="9525" cap="rnd" cmpd="sng">
            <a:solidFill>
              <a:srgbClr val="128DD3"/>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pic>
        <p:nvPicPr>
          <p:cNvPr id="432" name="Google Shape;432;p44" descr="584815fdcef1014c0b5e497a.png"/>
          <p:cNvPicPr preferRelativeResize="0"/>
          <p:nvPr/>
        </p:nvPicPr>
        <p:blipFill rotWithShape="1">
          <a:blip r:embed="rId6">
            <a:alphaModFix/>
          </a:blip>
          <a:srcRect/>
          <a:stretch/>
        </p:blipFill>
        <p:spPr>
          <a:xfrm>
            <a:off x="5848789" y="1217523"/>
            <a:ext cx="262873" cy="271353"/>
          </a:xfrm>
          <a:prstGeom prst="rect">
            <a:avLst/>
          </a:prstGeom>
          <a:noFill/>
          <a:ln>
            <a:noFill/>
          </a:ln>
        </p:spPr>
      </p:pic>
      <p:pic>
        <p:nvPicPr>
          <p:cNvPr id="433" name="Google Shape;433;p44" descr="584815fdcef1014c0b5e497a.png"/>
          <p:cNvPicPr preferRelativeResize="0"/>
          <p:nvPr/>
        </p:nvPicPr>
        <p:blipFill rotWithShape="1">
          <a:blip r:embed="rId6">
            <a:alphaModFix/>
          </a:blip>
          <a:srcRect/>
          <a:stretch/>
        </p:blipFill>
        <p:spPr>
          <a:xfrm>
            <a:off x="6877309" y="1217523"/>
            <a:ext cx="262873" cy="271353"/>
          </a:xfrm>
          <a:prstGeom prst="rect">
            <a:avLst/>
          </a:prstGeom>
          <a:noFill/>
          <a:ln>
            <a:noFill/>
          </a:ln>
        </p:spPr>
      </p:pic>
      <p:pic>
        <p:nvPicPr>
          <p:cNvPr id="434" name="Google Shape;434;p44" descr="584815fdcef1014c0b5e497a.png"/>
          <p:cNvPicPr preferRelativeResize="0"/>
          <p:nvPr/>
        </p:nvPicPr>
        <p:blipFill rotWithShape="1">
          <a:blip r:embed="rId6">
            <a:alphaModFix/>
          </a:blip>
          <a:srcRect/>
          <a:stretch/>
        </p:blipFill>
        <p:spPr>
          <a:xfrm>
            <a:off x="4159102" y="2677560"/>
            <a:ext cx="262873" cy="271353"/>
          </a:xfrm>
          <a:prstGeom prst="rect">
            <a:avLst/>
          </a:prstGeom>
          <a:noFill/>
          <a:ln>
            <a:noFill/>
          </a:ln>
        </p:spPr>
      </p:pic>
      <p:pic>
        <p:nvPicPr>
          <p:cNvPr id="435" name="Google Shape;435;p44" descr="584815fdcef1014c0b5e497a.png"/>
          <p:cNvPicPr preferRelativeResize="0"/>
          <p:nvPr/>
        </p:nvPicPr>
        <p:blipFill rotWithShape="1">
          <a:blip r:embed="rId6">
            <a:alphaModFix/>
          </a:blip>
          <a:srcRect/>
          <a:stretch/>
        </p:blipFill>
        <p:spPr>
          <a:xfrm>
            <a:off x="5390877" y="2677560"/>
            <a:ext cx="262873" cy="271353"/>
          </a:xfrm>
          <a:prstGeom prst="rect">
            <a:avLst/>
          </a:prstGeom>
          <a:noFill/>
          <a:ln>
            <a:noFill/>
          </a:ln>
        </p:spPr>
      </p:pic>
      <p:pic>
        <p:nvPicPr>
          <p:cNvPr id="436" name="Google Shape;436;p44" descr="584815fdcef1014c0b5e497a.png"/>
          <p:cNvPicPr preferRelativeResize="0"/>
          <p:nvPr/>
        </p:nvPicPr>
        <p:blipFill rotWithShape="1">
          <a:blip r:embed="rId6">
            <a:alphaModFix/>
          </a:blip>
          <a:srcRect/>
          <a:stretch/>
        </p:blipFill>
        <p:spPr>
          <a:xfrm>
            <a:off x="6600132" y="2677560"/>
            <a:ext cx="262873" cy="271353"/>
          </a:xfrm>
          <a:prstGeom prst="rect">
            <a:avLst/>
          </a:prstGeom>
          <a:noFill/>
          <a:ln>
            <a:noFill/>
          </a:ln>
        </p:spPr>
      </p:pic>
      <p:pic>
        <p:nvPicPr>
          <p:cNvPr id="437" name="Google Shape;437;p44" descr="584815fdcef1014c0b5e497a.png"/>
          <p:cNvPicPr preferRelativeResize="0"/>
          <p:nvPr/>
        </p:nvPicPr>
        <p:blipFill rotWithShape="1">
          <a:blip r:embed="rId6">
            <a:alphaModFix/>
          </a:blip>
          <a:srcRect/>
          <a:stretch/>
        </p:blipFill>
        <p:spPr>
          <a:xfrm>
            <a:off x="8220133" y="2677560"/>
            <a:ext cx="262873" cy="271353"/>
          </a:xfrm>
          <a:prstGeom prst="rect">
            <a:avLst/>
          </a:prstGeom>
          <a:noFill/>
          <a:ln>
            <a:noFill/>
          </a:ln>
        </p:spPr>
      </p:pic>
      <p:sp>
        <p:nvSpPr>
          <p:cNvPr id="438" name="Google Shape;438;p44"/>
          <p:cNvSpPr/>
          <p:nvPr/>
        </p:nvSpPr>
        <p:spPr>
          <a:xfrm>
            <a:off x="3176154" y="1989763"/>
            <a:ext cx="5462476" cy="518726"/>
          </a:xfrm>
          <a:prstGeom prst="roundRect">
            <a:avLst>
              <a:gd name="adj" fmla="val 7138"/>
            </a:avLst>
          </a:prstGeom>
          <a:noFill/>
          <a:ln w="9525" cap="rnd" cmpd="sng">
            <a:solidFill>
              <a:srgbClr val="128DD3"/>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pic>
        <p:nvPicPr>
          <p:cNvPr id="439" name="Google Shape;439;p44" descr="584815fdcef1014c0b5e497a.png"/>
          <p:cNvPicPr preferRelativeResize="0"/>
          <p:nvPr/>
        </p:nvPicPr>
        <p:blipFill rotWithShape="1">
          <a:blip r:embed="rId6">
            <a:alphaModFix/>
          </a:blip>
          <a:srcRect/>
          <a:stretch/>
        </p:blipFill>
        <p:spPr>
          <a:xfrm>
            <a:off x="4006702" y="2677560"/>
            <a:ext cx="262873" cy="271354"/>
          </a:xfrm>
          <a:prstGeom prst="rect">
            <a:avLst/>
          </a:prstGeom>
          <a:noFill/>
          <a:ln>
            <a:noFill/>
          </a:ln>
        </p:spPr>
      </p:pic>
      <p:pic>
        <p:nvPicPr>
          <p:cNvPr id="440" name="Google Shape;440;p44" descr="584815fdcef1014c0b5e497a.png"/>
          <p:cNvPicPr preferRelativeResize="0"/>
          <p:nvPr/>
        </p:nvPicPr>
        <p:blipFill rotWithShape="1">
          <a:blip r:embed="rId6">
            <a:alphaModFix/>
          </a:blip>
          <a:srcRect/>
          <a:stretch/>
        </p:blipFill>
        <p:spPr>
          <a:xfrm>
            <a:off x="3854302" y="2677560"/>
            <a:ext cx="262873" cy="271354"/>
          </a:xfrm>
          <a:prstGeom prst="rect">
            <a:avLst/>
          </a:prstGeom>
          <a:noFill/>
          <a:ln>
            <a:noFill/>
          </a:ln>
        </p:spPr>
      </p:pic>
      <p:pic>
        <p:nvPicPr>
          <p:cNvPr id="441" name="Google Shape;441;p44" descr="584815fdcef1014c0b5e497a.png"/>
          <p:cNvPicPr preferRelativeResize="0"/>
          <p:nvPr/>
        </p:nvPicPr>
        <p:blipFill rotWithShape="1">
          <a:blip r:embed="rId6">
            <a:alphaModFix/>
          </a:blip>
          <a:srcRect/>
          <a:stretch/>
        </p:blipFill>
        <p:spPr>
          <a:xfrm>
            <a:off x="5238477" y="2677560"/>
            <a:ext cx="262873" cy="271354"/>
          </a:xfrm>
          <a:prstGeom prst="rect">
            <a:avLst/>
          </a:prstGeom>
          <a:noFill/>
          <a:ln>
            <a:noFill/>
          </a:ln>
        </p:spPr>
      </p:pic>
      <p:pic>
        <p:nvPicPr>
          <p:cNvPr id="442" name="Google Shape;442;p44" descr="584815fdcef1014c0b5e497a.png"/>
          <p:cNvPicPr preferRelativeResize="0"/>
          <p:nvPr/>
        </p:nvPicPr>
        <p:blipFill rotWithShape="1">
          <a:blip r:embed="rId6">
            <a:alphaModFix/>
          </a:blip>
          <a:srcRect/>
          <a:stretch/>
        </p:blipFill>
        <p:spPr>
          <a:xfrm>
            <a:off x="5086077" y="2677560"/>
            <a:ext cx="262873" cy="271354"/>
          </a:xfrm>
          <a:prstGeom prst="rect">
            <a:avLst/>
          </a:prstGeom>
          <a:noFill/>
          <a:ln>
            <a:noFill/>
          </a:ln>
        </p:spPr>
      </p:pic>
      <p:pic>
        <p:nvPicPr>
          <p:cNvPr id="443" name="Google Shape;443;p44" descr="584815fdcef1014c0b5e497a.png"/>
          <p:cNvPicPr preferRelativeResize="0"/>
          <p:nvPr/>
        </p:nvPicPr>
        <p:blipFill rotWithShape="1">
          <a:blip r:embed="rId6">
            <a:alphaModFix/>
          </a:blip>
          <a:srcRect/>
          <a:stretch/>
        </p:blipFill>
        <p:spPr>
          <a:xfrm>
            <a:off x="6447732" y="2677560"/>
            <a:ext cx="262873" cy="271354"/>
          </a:xfrm>
          <a:prstGeom prst="rect">
            <a:avLst/>
          </a:prstGeom>
          <a:noFill/>
          <a:ln>
            <a:noFill/>
          </a:ln>
        </p:spPr>
      </p:pic>
      <p:pic>
        <p:nvPicPr>
          <p:cNvPr id="444" name="Google Shape;444;p44" descr="584815fdcef1014c0b5e497a.png"/>
          <p:cNvPicPr preferRelativeResize="0"/>
          <p:nvPr/>
        </p:nvPicPr>
        <p:blipFill rotWithShape="1">
          <a:blip r:embed="rId6">
            <a:alphaModFix/>
          </a:blip>
          <a:srcRect/>
          <a:stretch/>
        </p:blipFill>
        <p:spPr>
          <a:xfrm>
            <a:off x="6295332" y="2677560"/>
            <a:ext cx="262873" cy="271354"/>
          </a:xfrm>
          <a:prstGeom prst="rect">
            <a:avLst/>
          </a:prstGeom>
          <a:noFill/>
          <a:ln>
            <a:noFill/>
          </a:ln>
        </p:spPr>
      </p:pic>
      <p:pic>
        <p:nvPicPr>
          <p:cNvPr id="445" name="Google Shape;445;p44" descr="584815fdcef1014c0b5e497a.png"/>
          <p:cNvPicPr preferRelativeResize="0"/>
          <p:nvPr/>
        </p:nvPicPr>
        <p:blipFill rotWithShape="1">
          <a:blip r:embed="rId6">
            <a:alphaModFix/>
          </a:blip>
          <a:srcRect/>
          <a:stretch/>
        </p:blipFill>
        <p:spPr>
          <a:xfrm>
            <a:off x="8067733" y="2677560"/>
            <a:ext cx="262873" cy="271354"/>
          </a:xfrm>
          <a:prstGeom prst="rect">
            <a:avLst/>
          </a:prstGeom>
          <a:noFill/>
          <a:ln>
            <a:noFill/>
          </a:ln>
        </p:spPr>
      </p:pic>
      <p:pic>
        <p:nvPicPr>
          <p:cNvPr id="446" name="Google Shape;446;p44" descr="584815fdcef1014c0b5e497a.png"/>
          <p:cNvPicPr preferRelativeResize="0"/>
          <p:nvPr/>
        </p:nvPicPr>
        <p:blipFill rotWithShape="1">
          <a:blip r:embed="rId6">
            <a:alphaModFix/>
          </a:blip>
          <a:srcRect/>
          <a:stretch/>
        </p:blipFill>
        <p:spPr>
          <a:xfrm>
            <a:off x="7915333" y="2677560"/>
            <a:ext cx="262873" cy="2713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45"/>
          <p:cNvSpPr/>
          <p:nvPr/>
        </p:nvSpPr>
        <p:spPr>
          <a:xfrm>
            <a:off x="3145529" y="3009364"/>
            <a:ext cx="5357100" cy="490500"/>
          </a:xfrm>
          <a:prstGeom prst="roundRect">
            <a:avLst>
              <a:gd name="adj" fmla="val 16667"/>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
        <p:nvSpPr>
          <p:cNvPr id="453" name="Google Shape;453;p45"/>
          <p:cNvSpPr/>
          <p:nvPr/>
        </p:nvSpPr>
        <p:spPr>
          <a:xfrm>
            <a:off x="3145531" y="873655"/>
            <a:ext cx="5357100" cy="490500"/>
          </a:xfrm>
          <a:prstGeom prst="roundRect">
            <a:avLst>
              <a:gd name="adj" fmla="val 16667"/>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
        <p:nvSpPr>
          <p:cNvPr id="454" name="Google Shape;454;p45"/>
          <p:cNvSpPr/>
          <p:nvPr/>
        </p:nvSpPr>
        <p:spPr>
          <a:xfrm>
            <a:off x="3145529" y="1445637"/>
            <a:ext cx="5357100" cy="490500"/>
          </a:xfrm>
          <a:prstGeom prst="roundRect">
            <a:avLst>
              <a:gd name="adj" fmla="val 16667"/>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pic>
        <p:nvPicPr>
          <p:cNvPr id="455" name="Google Shape;455;p45"/>
          <p:cNvPicPr preferRelativeResize="0"/>
          <p:nvPr/>
        </p:nvPicPr>
        <p:blipFill rotWithShape="1">
          <a:blip r:embed="rId3">
            <a:alphaModFix/>
          </a:blip>
          <a:srcRect/>
          <a:stretch/>
        </p:blipFill>
        <p:spPr>
          <a:xfrm>
            <a:off x="3660378" y="4238176"/>
            <a:ext cx="559800" cy="467700"/>
          </a:xfrm>
          <a:prstGeom prst="rect">
            <a:avLst/>
          </a:prstGeom>
          <a:noFill/>
          <a:ln>
            <a:noFill/>
          </a:ln>
        </p:spPr>
      </p:pic>
      <p:sp>
        <p:nvSpPr>
          <p:cNvPr id="456" name="Google Shape;456;p45"/>
          <p:cNvSpPr/>
          <p:nvPr/>
        </p:nvSpPr>
        <p:spPr>
          <a:xfrm>
            <a:off x="1935367" y="977591"/>
            <a:ext cx="10227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Proxima Nova"/>
                <a:ea typeface="Proxima Nova"/>
                <a:cs typeface="Proxima Nova"/>
                <a:sym typeface="Proxima Nova"/>
              </a:rPr>
              <a:t>ANALYTICAL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Proxima Nova"/>
                <a:ea typeface="Proxima Nova"/>
                <a:cs typeface="Proxima Nova"/>
                <a:sym typeface="Proxima Nova"/>
              </a:rPr>
              <a:t>APPLICATIONS</a:t>
            </a:r>
            <a:endParaRPr sz="800" b="0" i="0" u="none" strike="noStrike" cap="none">
              <a:solidFill>
                <a:schemeClr val="dk1"/>
              </a:solidFill>
              <a:latin typeface="Proxima Nova"/>
              <a:ea typeface="Proxima Nova"/>
              <a:cs typeface="Proxima Nova"/>
              <a:sym typeface="Proxima Nova"/>
            </a:endParaRPr>
          </a:p>
        </p:txBody>
      </p:sp>
      <p:sp>
        <p:nvSpPr>
          <p:cNvPr id="457" name="Google Shape;457;p45"/>
          <p:cNvSpPr/>
          <p:nvPr/>
        </p:nvSpPr>
        <p:spPr>
          <a:xfrm>
            <a:off x="1777275" y="1569165"/>
            <a:ext cx="1338900" cy="21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Proxima Nova"/>
                <a:ea typeface="Proxima Nova"/>
                <a:cs typeface="Proxima Nova"/>
                <a:sym typeface="Proxima Nova"/>
              </a:rPr>
              <a:t>NATIVE INTERFACES</a:t>
            </a:r>
            <a:endParaRPr sz="800" b="0" i="0" u="none" strike="noStrike" cap="none">
              <a:solidFill>
                <a:schemeClr val="dk1"/>
              </a:solidFill>
              <a:latin typeface="Proxima Nova"/>
              <a:ea typeface="Proxima Nova"/>
              <a:cs typeface="Proxima Nova"/>
              <a:sym typeface="Proxima Nova"/>
            </a:endParaRPr>
          </a:p>
        </p:txBody>
      </p:sp>
      <p:sp>
        <p:nvSpPr>
          <p:cNvPr id="458" name="Google Shape;458;p45"/>
          <p:cNvSpPr/>
          <p:nvPr/>
        </p:nvSpPr>
        <p:spPr>
          <a:xfrm>
            <a:off x="2008107" y="2245161"/>
            <a:ext cx="8772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AE9E"/>
                </a:solidFill>
                <a:latin typeface="Proxima Nova"/>
                <a:ea typeface="Proxima Nova"/>
                <a:cs typeface="Proxima Nova"/>
                <a:sym typeface="Proxima Nova"/>
              </a:rPr>
              <a:t>PIVOTAL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AE9E"/>
                </a:solidFill>
                <a:latin typeface="Proxima Nova"/>
                <a:ea typeface="Proxima Nova"/>
                <a:cs typeface="Proxima Nova"/>
                <a:sym typeface="Proxima Nova"/>
              </a:rPr>
              <a:t>GREENPLUM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AE9E"/>
                </a:solidFill>
                <a:latin typeface="Proxima Nova"/>
                <a:ea typeface="Proxima Nova"/>
                <a:cs typeface="Proxima Nova"/>
                <a:sym typeface="Proxima Nova"/>
              </a:rPr>
              <a:t>PLATFORM</a:t>
            </a:r>
            <a:endParaRPr sz="800" b="1" i="0" u="none" strike="noStrike" cap="none">
              <a:solidFill>
                <a:srgbClr val="00AE9E"/>
              </a:solidFill>
              <a:latin typeface="Proxima Nova"/>
              <a:ea typeface="Proxima Nova"/>
              <a:cs typeface="Proxima Nova"/>
              <a:sym typeface="Proxima Nova"/>
            </a:endParaRPr>
          </a:p>
        </p:txBody>
      </p:sp>
      <p:sp>
        <p:nvSpPr>
          <p:cNvPr id="459" name="Google Shape;459;p45"/>
          <p:cNvSpPr/>
          <p:nvPr/>
        </p:nvSpPr>
        <p:spPr>
          <a:xfrm>
            <a:off x="1815747" y="3083984"/>
            <a:ext cx="12618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Proxima Nova"/>
                <a:ea typeface="Proxima Nova"/>
                <a:cs typeface="Proxima Nova"/>
                <a:sym typeface="Proxima Nova"/>
              </a:rPr>
              <a:t>MULTI-</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Proxima Nova"/>
                <a:ea typeface="Proxima Nova"/>
                <a:cs typeface="Proxima Nova"/>
                <a:sym typeface="Proxima Nova"/>
              </a:rPr>
              <a:t>STRUCTURED DATA</a:t>
            </a:r>
            <a:endParaRPr sz="800" b="0" i="0" u="none" strike="noStrike" cap="none">
              <a:solidFill>
                <a:schemeClr val="dk1"/>
              </a:solidFill>
              <a:latin typeface="Proxima Nova"/>
              <a:ea typeface="Proxima Nova"/>
              <a:cs typeface="Proxima Nova"/>
              <a:sym typeface="Proxima Nova"/>
            </a:endParaRPr>
          </a:p>
        </p:txBody>
      </p:sp>
      <p:sp>
        <p:nvSpPr>
          <p:cNvPr id="460" name="Google Shape;460;p45"/>
          <p:cNvSpPr/>
          <p:nvPr/>
        </p:nvSpPr>
        <p:spPr>
          <a:xfrm>
            <a:off x="2027344" y="3644265"/>
            <a:ext cx="8388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Proxima Nova"/>
                <a:ea typeface="Proxima Nova"/>
                <a:cs typeface="Proxima Nova"/>
                <a:sym typeface="Proxima Nova"/>
              </a:rPr>
              <a:t>SOURCES &amp;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Proxima Nova"/>
                <a:ea typeface="Proxima Nova"/>
                <a:cs typeface="Proxima Nova"/>
                <a:sym typeface="Proxima Nova"/>
              </a:rPr>
              <a:t>PIPELINES</a:t>
            </a:r>
            <a:endParaRPr sz="800" b="0" i="0" u="none" strike="noStrike" cap="none">
              <a:solidFill>
                <a:schemeClr val="dk1"/>
              </a:solidFill>
              <a:latin typeface="Proxima Nova"/>
              <a:ea typeface="Proxima Nova"/>
              <a:cs typeface="Proxima Nova"/>
              <a:sym typeface="Proxima Nova"/>
            </a:endParaRPr>
          </a:p>
        </p:txBody>
      </p:sp>
      <p:sp>
        <p:nvSpPr>
          <p:cNvPr id="461" name="Google Shape;461;p45"/>
          <p:cNvSpPr/>
          <p:nvPr/>
        </p:nvSpPr>
        <p:spPr>
          <a:xfrm>
            <a:off x="3263610" y="3095613"/>
            <a:ext cx="2475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Structured Data</a:t>
            </a:r>
            <a:endParaRPr sz="680" b="0" i="0" u="none" strike="noStrike" cap="none">
              <a:solidFill>
                <a:srgbClr val="445A71"/>
              </a:solidFill>
              <a:latin typeface="Proxima Nova"/>
              <a:ea typeface="Proxima Nova"/>
              <a:cs typeface="Proxima Nova"/>
              <a:sym typeface="Proxima Nova"/>
            </a:endParaRPr>
          </a:p>
        </p:txBody>
      </p:sp>
      <p:sp>
        <p:nvSpPr>
          <p:cNvPr id="462" name="Google Shape;462;p45"/>
          <p:cNvSpPr/>
          <p:nvPr/>
        </p:nvSpPr>
        <p:spPr>
          <a:xfrm>
            <a:off x="3294188" y="1630220"/>
            <a:ext cx="782700" cy="2418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JDBC, ODBC</a:t>
            </a:r>
            <a:endParaRPr sz="680" b="0" i="0" u="none" strike="noStrike" cap="none">
              <a:solidFill>
                <a:srgbClr val="445A71"/>
              </a:solidFill>
              <a:latin typeface="Proxima Nova"/>
              <a:ea typeface="Proxima Nova"/>
              <a:cs typeface="Proxima Nova"/>
              <a:sym typeface="Proxima Nova"/>
            </a:endParaRPr>
          </a:p>
        </p:txBody>
      </p:sp>
      <p:sp>
        <p:nvSpPr>
          <p:cNvPr id="463" name="Google Shape;463;p45"/>
          <p:cNvSpPr/>
          <p:nvPr/>
        </p:nvSpPr>
        <p:spPr>
          <a:xfrm>
            <a:off x="3294188" y="998253"/>
            <a:ext cx="782700" cy="241800"/>
          </a:xfrm>
          <a:prstGeom prst="roundRect">
            <a:avLst>
              <a:gd name="adj" fmla="val 13626"/>
            </a:avLst>
          </a:prstGeom>
          <a:solidFill>
            <a:srgbClr val="211E7F"/>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B5BFC9"/>
                </a:solidFill>
                <a:latin typeface="Proxima Nova"/>
                <a:ea typeface="Proxima Nova"/>
                <a:cs typeface="Proxima Nova"/>
                <a:sym typeface="Proxima Nova"/>
              </a:rPr>
              <a:t>SQL</a:t>
            </a:r>
            <a:endParaRPr sz="680" b="0" i="0" u="none" strike="noStrike" cap="none">
              <a:solidFill>
                <a:srgbClr val="B5BFC9"/>
              </a:solidFill>
              <a:latin typeface="Proxima Nova"/>
              <a:ea typeface="Proxima Nova"/>
              <a:cs typeface="Proxima Nova"/>
              <a:sym typeface="Proxima Nova"/>
            </a:endParaRPr>
          </a:p>
        </p:txBody>
      </p:sp>
      <p:sp>
        <p:nvSpPr>
          <p:cNvPr id="464" name="Google Shape;464;p45"/>
          <p:cNvSpPr/>
          <p:nvPr/>
        </p:nvSpPr>
        <p:spPr>
          <a:xfrm>
            <a:off x="3300158" y="1482039"/>
            <a:ext cx="782700" cy="1209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128CD7"/>
                </a:solidFill>
                <a:latin typeface="Proxima Nova"/>
                <a:ea typeface="Proxima Nova"/>
                <a:cs typeface="Proxima Nova"/>
                <a:sym typeface="Proxima Nova"/>
              </a:rPr>
              <a:t>ANSI SQL</a:t>
            </a:r>
            <a:endParaRPr sz="680" b="0" i="0" u="none" strike="noStrike" cap="none">
              <a:solidFill>
                <a:srgbClr val="128CD7"/>
              </a:solidFill>
              <a:latin typeface="Proxima Nova"/>
              <a:ea typeface="Proxima Nova"/>
              <a:cs typeface="Proxima Nova"/>
              <a:sym typeface="Proxima Nova"/>
            </a:endParaRPr>
          </a:p>
        </p:txBody>
      </p:sp>
      <p:sp>
        <p:nvSpPr>
          <p:cNvPr id="465" name="Google Shape;465;p45"/>
          <p:cNvSpPr/>
          <p:nvPr/>
        </p:nvSpPr>
        <p:spPr>
          <a:xfrm>
            <a:off x="3145530" y="3576559"/>
            <a:ext cx="3475200" cy="490500"/>
          </a:xfrm>
          <a:prstGeom prst="roundRect">
            <a:avLst>
              <a:gd name="adj" fmla="val 16667"/>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
        <p:nvSpPr>
          <p:cNvPr id="466" name="Google Shape;466;p45"/>
          <p:cNvSpPr/>
          <p:nvPr/>
        </p:nvSpPr>
        <p:spPr>
          <a:xfrm>
            <a:off x="6701869" y="3576559"/>
            <a:ext cx="1800900" cy="490500"/>
          </a:xfrm>
          <a:prstGeom prst="roundRect">
            <a:avLst>
              <a:gd name="adj" fmla="val 16667"/>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cxnSp>
        <p:nvCxnSpPr>
          <p:cNvPr id="467" name="Google Shape;467;p45"/>
          <p:cNvCxnSpPr/>
          <p:nvPr/>
        </p:nvCxnSpPr>
        <p:spPr>
          <a:xfrm>
            <a:off x="1389325" y="4164960"/>
            <a:ext cx="7204500" cy="0"/>
          </a:xfrm>
          <a:prstGeom prst="straightConnector1">
            <a:avLst/>
          </a:prstGeom>
          <a:noFill/>
          <a:ln w="9525" cap="flat" cmpd="sng">
            <a:solidFill>
              <a:srgbClr val="5B6F84"/>
            </a:solidFill>
            <a:prstDash val="lgDashDot"/>
            <a:round/>
            <a:headEnd type="none" w="sm" len="sm"/>
            <a:tailEnd type="none" w="sm" len="sm"/>
          </a:ln>
        </p:spPr>
      </p:cxnSp>
      <p:cxnSp>
        <p:nvCxnSpPr>
          <p:cNvPr id="468" name="Google Shape;468;p45"/>
          <p:cNvCxnSpPr/>
          <p:nvPr/>
        </p:nvCxnSpPr>
        <p:spPr>
          <a:xfrm>
            <a:off x="1584318" y="789457"/>
            <a:ext cx="0" cy="1346700"/>
          </a:xfrm>
          <a:prstGeom prst="straightConnector1">
            <a:avLst/>
          </a:prstGeom>
          <a:noFill/>
          <a:ln w="38100" cap="flat" cmpd="sng">
            <a:solidFill>
              <a:schemeClr val="accent2"/>
            </a:solidFill>
            <a:prstDash val="solid"/>
            <a:round/>
            <a:headEnd type="none" w="sm" len="sm"/>
            <a:tailEnd type="none" w="sm" len="sm"/>
          </a:ln>
        </p:spPr>
      </p:cxnSp>
      <p:cxnSp>
        <p:nvCxnSpPr>
          <p:cNvPr id="469" name="Google Shape;469;p45"/>
          <p:cNvCxnSpPr/>
          <p:nvPr/>
        </p:nvCxnSpPr>
        <p:spPr>
          <a:xfrm>
            <a:off x="1389325" y="778788"/>
            <a:ext cx="7204500" cy="0"/>
          </a:xfrm>
          <a:prstGeom prst="straightConnector1">
            <a:avLst/>
          </a:prstGeom>
          <a:noFill/>
          <a:ln w="9525" cap="flat" cmpd="sng">
            <a:solidFill>
              <a:srgbClr val="5B6F84"/>
            </a:solidFill>
            <a:prstDash val="lgDashDot"/>
            <a:round/>
            <a:headEnd type="none" w="sm" len="sm"/>
            <a:tailEnd type="none" w="sm" len="sm"/>
          </a:ln>
        </p:spPr>
      </p:cxnSp>
      <p:cxnSp>
        <p:nvCxnSpPr>
          <p:cNvPr id="470" name="Google Shape;470;p45"/>
          <p:cNvCxnSpPr/>
          <p:nvPr/>
        </p:nvCxnSpPr>
        <p:spPr>
          <a:xfrm rot="10800000">
            <a:off x="1584318" y="2797261"/>
            <a:ext cx="0" cy="1367700"/>
          </a:xfrm>
          <a:prstGeom prst="straightConnector1">
            <a:avLst/>
          </a:prstGeom>
          <a:noFill/>
          <a:ln w="38100" cap="flat" cmpd="sng">
            <a:solidFill>
              <a:schemeClr val="accent2"/>
            </a:solidFill>
            <a:prstDash val="solid"/>
            <a:round/>
            <a:headEnd type="none" w="sm" len="sm"/>
            <a:tailEnd type="none" w="sm" len="sm"/>
          </a:ln>
        </p:spPr>
      </p:cxnSp>
      <p:cxnSp>
        <p:nvCxnSpPr>
          <p:cNvPr id="471" name="Google Shape;471;p45"/>
          <p:cNvCxnSpPr/>
          <p:nvPr/>
        </p:nvCxnSpPr>
        <p:spPr>
          <a:xfrm>
            <a:off x="1901004" y="2922698"/>
            <a:ext cx="6601800" cy="0"/>
          </a:xfrm>
          <a:prstGeom prst="straightConnector1">
            <a:avLst/>
          </a:prstGeom>
          <a:noFill/>
          <a:ln w="9525" cap="flat" cmpd="sng">
            <a:solidFill>
              <a:schemeClr val="accent2"/>
            </a:solidFill>
            <a:prstDash val="solid"/>
            <a:round/>
            <a:headEnd type="none" w="sm" len="sm"/>
            <a:tailEnd type="none" w="sm" len="sm"/>
          </a:ln>
        </p:spPr>
      </p:cxnSp>
      <p:cxnSp>
        <p:nvCxnSpPr>
          <p:cNvPr id="472" name="Google Shape;472;p45"/>
          <p:cNvCxnSpPr/>
          <p:nvPr/>
        </p:nvCxnSpPr>
        <p:spPr>
          <a:xfrm>
            <a:off x="1901004" y="2022589"/>
            <a:ext cx="6601800" cy="0"/>
          </a:xfrm>
          <a:prstGeom prst="straightConnector1">
            <a:avLst/>
          </a:prstGeom>
          <a:noFill/>
          <a:ln w="9525" cap="flat" cmpd="sng">
            <a:solidFill>
              <a:schemeClr val="accent2"/>
            </a:solidFill>
            <a:prstDash val="solid"/>
            <a:round/>
            <a:headEnd type="none" w="sm" len="sm"/>
            <a:tailEnd type="none" w="sm" len="sm"/>
          </a:ln>
        </p:spPr>
      </p:cxnSp>
      <p:sp>
        <p:nvSpPr>
          <p:cNvPr id="473" name="Google Shape;473;p45"/>
          <p:cNvSpPr/>
          <p:nvPr/>
        </p:nvSpPr>
        <p:spPr>
          <a:xfrm>
            <a:off x="2168408" y="432342"/>
            <a:ext cx="556500" cy="21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445A71"/>
                </a:solidFill>
                <a:latin typeface="Proxima Nova"/>
                <a:ea typeface="Proxima Nova"/>
                <a:cs typeface="Proxima Nova"/>
                <a:sym typeface="Proxima Nova"/>
              </a:rPr>
              <a:t>USERS</a:t>
            </a:r>
            <a:endParaRPr sz="800" b="0" i="0" u="none" strike="noStrike" cap="none">
              <a:solidFill>
                <a:srgbClr val="445A71"/>
              </a:solidFill>
              <a:latin typeface="Proxima Nova"/>
              <a:ea typeface="Proxima Nova"/>
              <a:cs typeface="Proxima Nova"/>
              <a:sym typeface="Proxima Nova"/>
            </a:endParaRPr>
          </a:p>
        </p:txBody>
      </p:sp>
      <p:sp>
        <p:nvSpPr>
          <p:cNvPr id="474" name="Google Shape;474;p45"/>
          <p:cNvSpPr/>
          <p:nvPr/>
        </p:nvSpPr>
        <p:spPr>
          <a:xfrm>
            <a:off x="1982464" y="4338402"/>
            <a:ext cx="928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445A71"/>
                </a:solidFill>
                <a:latin typeface="Proxima Nova"/>
                <a:ea typeface="Proxima Nova"/>
                <a:cs typeface="Proxima Nova"/>
                <a:sym typeface="Proxima Nova"/>
              </a:rPr>
              <a:t>FLEXIBLE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445A71"/>
                </a:solidFill>
                <a:latin typeface="Proxima Nova"/>
                <a:ea typeface="Proxima Nova"/>
                <a:cs typeface="Proxima Nova"/>
                <a:sym typeface="Proxima Nova"/>
              </a:rPr>
              <a:t>DEPLOYMENT</a:t>
            </a:r>
            <a:endParaRPr sz="800" b="0" i="0" u="none" strike="noStrike" cap="none">
              <a:solidFill>
                <a:srgbClr val="445A71"/>
              </a:solidFill>
              <a:latin typeface="Proxima Nova"/>
              <a:ea typeface="Proxima Nova"/>
              <a:cs typeface="Proxima Nova"/>
              <a:sym typeface="Proxima Nova"/>
            </a:endParaRPr>
          </a:p>
        </p:txBody>
      </p:sp>
      <p:sp>
        <p:nvSpPr>
          <p:cNvPr id="475" name="Google Shape;475;p45"/>
          <p:cNvSpPr/>
          <p:nvPr/>
        </p:nvSpPr>
        <p:spPr>
          <a:xfrm>
            <a:off x="3263610" y="3655213"/>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Local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Storage</a:t>
            </a:r>
            <a:endParaRPr sz="680" b="0" i="0" u="none" strike="noStrike" cap="none">
              <a:solidFill>
                <a:srgbClr val="445A71"/>
              </a:solidFill>
              <a:latin typeface="Proxima Nova"/>
              <a:ea typeface="Proxima Nova"/>
              <a:cs typeface="Proxima Nova"/>
              <a:sym typeface="Proxima Nova"/>
            </a:endParaRPr>
          </a:p>
        </p:txBody>
      </p:sp>
      <p:sp>
        <p:nvSpPr>
          <p:cNvPr id="476" name="Google Shape;476;p45"/>
          <p:cNvSpPr/>
          <p:nvPr/>
        </p:nvSpPr>
        <p:spPr>
          <a:xfrm>
            <a:off x="5995246" y="3655213"/>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Other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RDBMSes</a:t>
            </a:r>
            <a:endParaRPr sz="680" b="0" i="0" u="none" strike="noStrike" cap="none">
              <a:solidFill>
                <a:srgbClr val="445A71"/>
              </a:solidFill>
              <a:latin typeface="Proxima Nova"/>
              <a:ea typeface="Proxima Nova"/>
              <a:cs typeface="Proxima Nova"/>
              <a:sym typeface="Proxima Nova"/>
            </a:endParaRPr>
          </a:p>
        </p:txBody>
      </p:sp>
      <p:sp>
        <p:nvSpPr>
          <p:cNvPr id="477" name="Google Shape;477;p45"/>
          <p:cNvSpPr/>
          <p:nvPr/>
        </p:nvSpPr>
        <p:spPr>
          <a:xfrm>
            <a:off x="5448918" y="3655213"/>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Spark</a:t>
            </a:r>
            <a:endParaRPr sz="680" b="0" i="0" u="none" strike="noStrike" cap="none">
              <a:solidFill>
                <a:srgbClr val="445A71"/>
              </a:solidFill>
              <a:latin typeface="Proxima Nova"/>
              <a:ea typeface="Proxima Nova"/>
              <a:cs typeface="Proxima Nova"/>
              <a:sym typeface="Proxima Nova"/>
            </a:endParaRPr>
          </a:p>
        </p:txBody>
      </p:sp>
      <p:sp>
        <p:nvSpPr>
          <p:cNvPr id="478" name="Google Shape;478;p45"/>
          <p:cNvSpPr/>
          <p:nvPr/>
        </p:nvSpPr>
        <p:spPr>
          <a:xfrm>
            <a:off x="4902591" y="3655213"/>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GemFire</a:t>
            </a:r>
            <a:endParaRPr sz="680" b="0" i="0" u="none" strike="noStrike" cap="none">
              <a:solidFill>
                <a:srgbClr val="445A71"/>
              </a:solidFill>
              <a:latin typeface="Proxima Nova"/>
              <a:ea typeface="Proxima Nova"/>
              <a:cs typeface="Proxima Nova"/>
              <a:sym typeface="Proxima Nova"/>
            </a:endParaRPr>
          </a:p>
        </p:txBody>
      </p:sp>
      <p:sp>
        <p:nvSpPr>
          <p:cNvPr id="479" name="Google Shape;479;p45"/>
          <p:cNvSpPr/>
          <p:nvPr/>
        </p:nvSpPr>
        <p:spPr>
          <a:xfrm>
            <a:off x="4356264" y="3655213"/>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Cloud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Object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Storage</a:t>
            </a:r>
            <a:endParaRPr sz="680" b="0" i="0" u="none" strike="noStrike" cap="none">
              <a:solidFill>
                <a:srgbClr val="445A71"/>
              </a:solidFill>
              <a:latin typeface="Proxima Nova"/>
              <a:ea typeface="Proxima Nova"/>
              <a:cs typeface="Proxima Nova"/>
              <a:sym typeface="Proxima Nova"/>
            </a:endParaRPr>
          </a:p>
        </p:txBody>
      </p:sp>
      <p:sp>
        <p:nvSpPr>
          <p:cNvPr id="480" name="Google Shape;480;p45"/>
          <p:cNvSpPr/>
          <p:nvPr/>
        </p:nvSpPr>
        <p:spPr>
          <a:xfrm>
            <a:off x="3809937" y="3655213"/>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HDFS</a:t>
            </a:r>
            <a:endParaRPr sz="680" b="0" i="0" u="none" strike="noStrike" cap="none">
              <a:solidFill>
                <a:srgbClr val="445A71"/>
              </a:solidFill>
              <a:latin typeface="Proxima Nova"/>
              <a:ea typeface="Proxima Nova"/>
              <a:cs typeface="Proxima Nova"/>
              <a:sym typeface="Proxima Nova"/>
            </a:endParaRPr>
          </a:p>
        </p:txBody>
      </p:sp>
      <p:sp>
        <p:nvSpPr>
          <p:cNvPr id="481" name="Google Shape;481;p45"/>
          <p:cNvSpPr/>
          <p:nvPr/>
        </p:nvSpPr>
        <p:spPr>
          <a:xfrm>
            <a:off x="5921915" y="3095613"/>
            <a:ext cx="2475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JSON, Apache AVRO, Apache Parquet and XML</a:t>
            </a:r>
            <a:endParaRPr sz="680" b="0" i="0" u="none" strike="noStrike" cap="none">
              <a:solidFill>
                <a:srgbClr val="445A71"/>
              </a:solidFill>
              <a:latin typeface="Proxima Nova"/>
              <a:ea typeface="Proxima Nova"/>
              <a:cs typeface="Proxima Nova"/>
              <a:sym typeface="Proxima Nova"/>
            </a:endParaRPr>
          </a:p>
        </p:txBody>
      </p:sp>
      <p:sp>
        <p:nvSpPr>
          <p:cNvPr id="482" name="Google Shape;482;p45"/>
          <p:cNvSpPr/>
          <p:nvPr/>
        </p:nvSpPr>
        <p:spPr>
          <a:xfrm>
            <a:off x="4158181" y="1630220"/>
            <a:ext cx="782700" cy="2418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Teradata SQL</a:t>
            </a:r>
            <a:endParaRPr sz="680" b="0" i="0" u="none" strike="noStrike" cap="none">
              <a:solidFill>
                <a:srgbClr val="445A71"/>
              </a:solidFill>
              <a:latin typeface="Proxima Nova"/>
              <a:ea typeface="Proxima Nova"/>
              <a:cs typeface="Proxima Nova"/>
              <a:sym typeface="Proxima Nova"/>
            </a:endParaRPr>
          </a:p>
        </p:txBody>
      </p:sp>
      <p:sp>
        <p:nvSpPr>
          <p:cNvPr id="483" name="Google Shape;483;p45"/>
          <p:cNvSpPr/>
          <p:nvPr/>
        </p:nvSpPr>
        <p:spPr>
          <a:xfrm>
            <a:off x="4162212" y="1482039"/>
            <a:ext cx="782700" cy="1209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128CD7"/>
                </a:solidFill>
                <a:latin typeface="Proxima Nova"/>
                <a:ea typeface="Proxima Nova"/>
                <a:cs typeface="Proxima Nova"/>
                <a:sym typeface="Proxima Nova"/>
              </a:rPr>
              <a:t>Other DB SQL</a:t>
            </a:r>
            <a:endParaRPr sz="680" b="0" i="0" u="none" strike="noStrike" cap="none">
              <a:solidFill>
                <a:srgbClr val="128CD7"/>
              </a:solidFill>
              <a:latin typeface="Proxima Nova"/>
              <a:ea typeface="Proxima Nova"/>
              <a:cs typeface="Proxima Nova"/>
              <a:sym typeface="Proxima Nova"/>
            </a:endParaRPr>
          </a:p>
        </p:txBody>
      </p:sp>
      <p:sp>
        <p:nvSpPr>
          <p:cNvPr id="484" name="Google Shape;484;p45"/>
          <p:cNvSpPr/>
          <p:nvPr/>
        </p:nvSpPr>
        <p:spPr>
          <a:xfrm>
            <a:off x="5022174" y="1630220"/>
            <a:ext cx="782700" cy="2418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Apache MADlib</a:t>
            </a:r>
            <a:endParaRPr sz="680" b="0" i="0" u="none" strike="noStrike" cap="none">
              <a:solidFill>
                <a:srgbClr val="445A71"/>
              </a:solidFill>
              <a:latin typeface="Proxima Nova"/>
              <a:ea typeface="Proxima Nova"/>
              <a:cs typeface="Proxima Nova"/>
              <a:sym typeface="Proxima Nova"/>
            </a:endParaRPr>
          </a:p>
        </p:txBody>
      </p:sp>
      <p:sp>
        <p:nvSpPr>
          <p:cNvPr id="485" name="Google Shape;485;p45"/>
          <p:cNvSpPr/>
          <p:nvPr/>
        </p:nvSpPr>
        <p:spPr>
          <a:xfrm>
            <a:off x="5024266" y="1482039"/>
            <a:ext cx="782700" cy="1209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128CD7"/>
                </a:solidFill>
                <a:latin typeface="Proxima Nova"/>
                <a:ea typeface="Proxima Nova"/>
                <a:cs typeface="Proxima Nova"/>
                <a:sym typeface="Proxima Nova"/>
              </a:rPr>
              <a:t>ML/Statistics/Graph</a:t>
            </a:r>
            <a:endParaRPr sz="680" b="0" i="0" u="none" strike="noStrike" cap="none">
              <a:solidFill>
                <a:srgbClr val="128CD7"/>
              </a:solidFill>
              <a:latin typeface="Proxima Nova"/>
              <a:ea typeface="Proxima Nova"/>
              <a:cs typeface="Proxima Nova"/>
              <a:sym typeface="Proxima Nova"/>
            </a:endParaRPr>
          </a:p>
        </p:txBody>
      </p:sp>
      <p:sp>
        <p:nvSpPr>
          <p:cNvPr id="486" name="Google Shape;486;p45"/>
          <p:cNvSpPr/>
          <p:nvPr/>
        </p:nvSpPr>
        <p:spPr>
          <a:xfrm>
            <a:off x="5886167" y="1630220"/>
            <a:ext cx="782700" cy="2418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Python. 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Java, Perl, C</a:t>
            </a:r>
            <a:endParaRPr sz="680" b="0" i="0" u="none" strike="noStrike" cap="none">
              <a:solidFill>
                <a:srgbClr val="445A71"/>
              </a:solidFill>
              <a:latin typeface="Proxima Nova"/>
              <a:ea typeface="Proxima Nova"/>
              <a:cs typeface="Proxima Nova"/>
              <a:sym typeface="Proxima Nova"/>
            </a:endParaRPr>
          </a:p>
        </p:txBody>
      </p:sp>
      <p:sp>
        <p:nvSpPr>
          <p:cNvPr id="487" name="Google Shape;487;p45"/>
          <p:cNvSpPr/>
          <p:nvPr/>
        </p:nvSpPr>
        <p:spPr>
          <a:xfrm>
            <a:off x="5886320" y="1482039"/>
            <a:ext cx="782700" cy="1209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128CD7"/>
                </a:solidFill>
                <a:latin typeface="Proxima Nova"/>
                <a:ea typeface="Proxima Nova"/>
                <a:cs typeface="Proxima Nova"/>
                <a:sym typeface="Proxima Nova"/>
              </a:rPr>
              <a:t>Programmatic</a:t>
            </a:r>
            <a:endParaRPr sz="680" b="0" i="0" u="none" strike="noStrike" cap="none">
              <a:solidFill>
                <a:srgbClr val="128CD7"/>
              </a:solidFill>
              <a:latin typeface="Proxima Nova"/>
              <a:ea typeface="Proxima Nova"/>
              <a:cs typeface="Proxima Nova"/>
              <a:sym typeface="Proxima Nova"/>
            </a:endParaRPr>
          </a:p>
        </p:txBody>
      </p:sp>
      <p:sp>
        <p:nvSpPr>
          <p:cNvPr id="488" name="Google Shape;488;p45"/>
          <p:cNvSpPr/>
          <p:nvPr/>
        </p:nvSpPr>
        <p:spPr>
          <a:xfrm>
            <a:off x="6750160" y="1630220"/>
            <a:ext cx="782700" cy="2418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Apache Solr</a:t>
            </a:r>
            <a:endParaRPr sz="680" b="0" i="0" u="none" strike="noStrike" cap="none">
              <a:solidFill>
                <a:srgbClr val="445A71"/>
              </a:solidFill>
              <a:latin typeface="Proxima Nova"/>
              <a:ea typeface="Proxima Nova"/>
              <a:cs typeface="Proxima Nova"/>
              <a:sym typeface="Proxima Nova"/>
            </a:endParaRPr>
          </a:p>
        </p:txBody>
      </p:sp>
      <p:sp>
        <p:nvSpPr>
          <p:cNvPr id="489" name="Google Shape;489;p45"/>
          <p:cNvSpPr/>
          <p:nvPr/>
        </p:nvSpPr>
        <p:spPr>
          <a:xfrm>
            <a:off x="6748374" y="1482039"/>
            <a:ext cx="782700" cy="1209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128CD7"/>
                </a:solidFill>
                <a:latin typeface="Proxima Nova"/>
                <a:ea typeface="Proxima Nova"/>
                <a:cs typeface="Proxima Nova"/>
                <a:sym typeface="Proxima Nova"/>
              </a:rPr>
              <a:t>Text</a:t>
            </a:r>
            <a:endParaRPr sz="680" b="0" i="0" u="none" strike="noStrike" cap="none">
              <a:solidFill>
                <a:srgbClr val="128CD7"/>
              </a:solidFill>
              <a:latin typeface="Proxima Nova"/>
              <a:ea typeface="Proxima Nova"/>
              <a:cs typeface="Proxima Nova"/>
              <a:sym typeface="Proxima Nova"/>
            </a:endParaRPr>
          </a:p>
        </p:txBody>
      </p:sp>
      <p:sp>
        <p:nvSpPr>
          <p:cNvPr id="490" name="Google Shape;490;p45"/>
          <p:cNvSpPr/>
          <p:nvPr/>
        </p:nvSpPr>
        <p:spPr>
          <a:xfrm>
            <a:off x="7614155" y="1630220"/>
            <a:ext cx="782700" cy="2418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PostGIS</a:t>
            </a:r>
            <a:endParaRPr sz="680" b="0" i="0" u="none" strike="noStrike" cap="none">
              <a:solidFill>
                <a:srgbClr val="445A71"/>
              </a:solidFill>
              <a:latin typeface="Proxima Nova"/>
              <a:ea typeface="Proxima Nova"/>
              <a:cs typeface="Proxima Nova"/>
              <a:sym typeface="Proxima Nova"/>
            </a:endParaRPr>
          </a:p>
        </p:txBody>
      </p:sp>
      <p:sp>
        <p:nvSpPr>
          <p:cNvPr id="491" name="Google Shape;491;p45"/>
          <p:cNvSpPr/>
          <p:nvPr/>
        </p:nvSpPr>
        <p:spPr>
          <a:xfrm>
            <a:off x="7610427" y="1482039"/>
            <a:ext cx="782700" cy="1209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128CD7"/>
                </a:solidFill>
                <a:latin typeface="Proxima Nova"/>
                <a:ea typeface="Proxima Nova"/>
                <a:cs typeface="Proxima Nova"/>
                <a:sym typeface="Proxima Nova"/>
              </a:rPr>
              <a:t>GeoSpatial</a:t>
            </a:r>
            <a:endParaRPr sz="680" b="0" i="0" u="none" strike="noStrike" cap="none">
              <a:solidFill>
                <a:srgbClr val="128CD7"/>
              </a:solidFill>
              <a:latin typeface="Proxima Nova"/>
              <a:ea typeface="Proxima Nova"/>
              <a:cs typeface="Proxima Nova"/>
              <a:sym typeface="Proxima Nova"/>
            </a:endParaRPr>
          </a:p>
        </p:txBody>
      </p:sp>
      <p:sp>
        <p:nvSpPr>
          <p:cNvPr id="492" name="Google Shape;492;p45"/>
          <p:cNvSpPr/>
          <p:nvPr/>
        </p:nvSpPr>
        <p:spPr>
          <a:xfrm>
            <a:off x="4374180" y="998253"/>
            <a:ext cx="782700" cy="241800"/>
          </a:xfrm>
          <a:prstGeom prst="roundRect">
            <a:avLst>
              <a:gd name="adj" fmla="val 13626"/>
            </a:avLst>
          </a:prstGeom>
          <a:solidFill>
            <a:srgbClr val="211E7F"/>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B5BFC9"/>
                </a:solidFill>
                <a:latin typeface="Proxima Nova"/>
                <a:ea typeface="Proxima Nova"/>
                <a:cs typeface="Proxima Nova"/>
                <a:sym typeface="Proxima Nova"/>
              </a:rPr>
              <a:t>Custom Apps</a:t>
            </a:r>
            <a:endParaRPr sz="1400" b="0" i="0" u="none" strike="noStrike" cap="none">
              <a:solidFill>
                <a:srgbClr val="000000"/>
              </a:solidFill>
              <a:latin typeface="Arial"/>
              <a:ea typeface="Arial"/>
              <a:cs typeface="Arial"/>
              <a:sym typeface="Arial"/>
            </a:endParaRPr>
          </a:p>
        </p:txBody>
      </p:sp>
      <p:sp>
        <p:nvSpPr>
          <p:cNvPr id="493" name="Google Shape;493;p45"/>
          <p:cNvSpPr/>
          <p:nvPr/>
        </p:nvSpPr>
        <p:spPr>
          <a:xfrm>
            <a:off x="5454172" y="998253"/>
            <a:ext cx="782700" cy="241800"/>
          </a:xfrm>
          <a:prstGeom prst="roundRect">
            <a:avLst>
              <a:gd name="adj" fmla="val 13626"/>
            </a:avLst>
          </a:prstGeom>
          <a:solidFill>
            <a:srgbClr val="211E7F"/>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B5BFC9"/>
                </a:solidFill>
                <a:latin typeface="Proxima Nova"/>
                <a:ea typeface="Proxima Nova"/>
                <a:cs typeface="Proxima Nova"/>
                <a:sym typeface="Proxima Nova"/>
              </a:rPr>
              <a:t>BI / Reporting</a:t>
            </a:r>
            <a:endParaRPr sz="1400" b="0" i="0" u="none" strike="noStrike" cap="none">
              <a:solidFill>
                <a:srgbClr val="000000"/>
              </a:solidFill>
              <a:latin typeface="Arial"/>
              <a:ea typeface="Arial"/>
              <a:cs typeface="Arial"/>
              <a:sym typeface="Arial"/>
            </a:endParaRPr>
          </a:p>
        </p:txBody>
      </p:sp>
      <p:sp>
        <p:nvSpPr>
          <p:cNvPr id="494" name="Google Shape;494;p45"/>
          <p:cNvSpPr/>
          <p:nvPr/>
        </p:nvSpPr>
        <p:spPr>
          <a:xfrm>
            <a:off x="6534164" y="998253"/>
            <a:ext cx="782700" cy="241800"/>
          </a:xfrm>
          <a:prstGeom prst="roundRect">
            <a:avLst>
              <a:gd name="adj" fmla="val 13626"/>
            </a:avLst>
          </a:prstGeom>
          <a:solidFill>
            <a:srgbClr val="211E7F"/>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B5BFC9"/>
                </a:solidFill>
                <a:latin typeface="Proxima Nova"/>
                <a:ea typeface="Proxima Nova"/>
                <a:cs typeface="Proxima Nova"/>
                <a:sym typeface="Proxima Nova"/>
              </a:rPr>
              <a:t>Machine Learning</a:t>
            </a:r>
            <a:endParaRPr sz="680" b="0" i="0" u="none" strike="noStrike" cap="none">
              <a:solidFill>
                <a:srgbClr val="B5BFC9"/>
              </a:solidFill>
              <a:latin typeface="Proxima Nova"/>
              <a:ea typeface="Proxima Nova"/>
              <a:cs typeface="Proxima Nova"/>
              <a:sym typeface="Proxima Nova"/>
            </a:endParaRPr>
          </a:p>
        </p:txBody>
      </p:sp>
      <p:sp>
        <p:nvSpPr>
          <p:cNvPr id="495" name="Google Shape;495;p45"/>
          <p:cNvSpPr/>
          <p:nvPr/>
        </p:nvSpPr>
        <p:spPr>
          <a:xfrm>
            <a:off x="7614155" y="998253"/>
            <a:ext cx="782700" cy="241800"/>
          </a:xfrm>
          <a:prstGeom prst="roundRect">
            <a:avLst>
              <a:gd name="adj" fmla="val 13626"/>
            </a:avLst>
          </a:prstGeom>
          <a:solidFill>
            <a:srgbClr val="211E7F"/>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B5BFC9"/>
                </a:solidFill>
                <a:latin typeface="Proxima Nova"/>
                <a:ea typeface="Proxima Nova"/>
                <a:cs typeface="Proxima Nova"/>
                <a:sym typeface="Proxima Nova"/>
              </a:rPr>
              <a:t>AI</a:t>
            </a:r>
            <a:endParaRPr sz="680" b="0" i="0" u="none" strike="noStrike" cap="none">
              <a:solidFill>
                <a:srgbClr val="B5BFC9"/>
              </a:solidFill>
              <a:latin typeface="Proxima Nova"/>
              <a:ea typeface="Proxima Nova"/>
              <a:cs typeface="Proxima Nova"/>
              <a:sym typeface="Proxima Nova"/>
            </a:endParaRPr>
          </a:p>
        </p:txBody>
      </p:sp>
      <p:sp>
        <p:nvSpPr>
          <p:cNvPr id="496" name="Google Shape;496;p45"/>
          <p:cNvSpPr/>
          <p:nvPr/>
        </p:nvSpPr>
        <p:spPr>
          <a:xfrm>
            <a:off x="3646680" y="4355059"/>
            <a:ext cx="600300" cy="3438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On-Premises</a:t>
            </a:r>
            <a:endParaRPr sz="680" b="0" i="0" u="none" strike="noStrike" cap="none">
              <a:solidFill>
                <a:srgbClr val="445A71"/>
              </a:solidFill>
              <a:latin typeface="Proxima Nova"/>
              <a:ea typeface="Proxima Nova"/>
              <a:cs typeface="Proxima Nova"/>
              <a:sym typeface="Proxima Nova"/>
            </a:endParaRPr>
          </a:p>
        </p:txBody>
      </p:sp>
      <p:sp>
        <p:nvSpPr>
          <p:cNvPr id="497" name="Google Shape;497;p45"/>
          <p:cNvSpPr/>
          <p:nvPr/>
        </p:nvSpPr>
        <p:spPr>
          <a:xfrm>
            <a:off x="63173" y="2041655"/>
            <a:ext cx="13560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accent2"/>
                </a:solidFill>
                <a:latin typeface="Proxima Nova"/>
                <a:ea typeface="Proxima Nova"/>
                <a:cs typeface="Proxima Nova"/>
                <a:sym typeface="Proxima Nova"/>
              </a:rPr>
              <a:t>NEXT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accent2"/>
                </a:solidFill>
                <a:latin typeface="Proxima Nova"/>
                <a:ea typeface="Proxima Nova"/>
                <a:cs typeface="Proxima Nova"/>
                <a:sym typeface="Proxima Nova"/>
              </a:rPr>
              <a:t>GENERATION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accent2"/>
                </a:solidFill>
                <a:latin typeface="Proxima Nova"/>
                <a:ea typeface="Proxima Nova"/>
                <a:cs typeface="Proxima Nova"/>
                <a:sym typeface="Proxima Nova"/>
              </a:rPr>
              <a:t>DATA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accent2"/>
                </a:solidFill>
                <a:latin typeface="Proxima Nova"/>
                <a:ea typeface="Proxima Nova"/>
                <a:cs typeface="Proxima Nova"/>
                <a:sym typeface="Proxima Nova"/>
              </a:rPr>
              <a:t>PLATFORM</a:t>
            </a:r>
            <a:endParaRPr sz="1400" b="0" i="0" u="none" strike="noStrike" cap="none">
              <a:solidFill>
                <a:srgbClr val="000000"/>
              </a:solidFill>
              <a:latin typeface="Arial"/>
              <a:ea typeface="Arial"/>
              <a:cs typeface="Arial"/>
              <a:sym typeface="Arial"/>
            </a:endParaRPr>
          </a:p>
        </p:txBody>
      </p:sp>
      <p:sp>
        <p:nvSpPr>
          <p:cNvPr id="498" name="Google Shape;498;p45"/>
          <p:cNvSpPr/>
          <p:nvPr/>
        </p:nvSpPr>
        <p:spPr>
          <a:xfrm>
            <a:off x="7920573" y="3655213"/>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Kafka</a:t>
            </a:r>
            <a:endParaRPr sz="680" b="0" i="0" u="none" strike="noStrike" cap="none">
              <a:solidFill>
                <a:srgbClr val="445A71"/>
              </a:solidFill>
              <a:latin typeface="Proxima Nova"/>
              <a:ea typeface="Proxima Nova"/>
              <a:cs typeface="Proxima Nova"/>
              <a:sym typeface="Proxima Nova"/>
            </a:endParaRPr>
          </a:p>
        </p:txBody>
      </p:sp>
      <p:sp>
        <p:nvSpPr>
          <p:cNvPr id="499" name="Google Shape;499;p45"/>
          <p:cNvSpPr/>
          <p:nvPr/>
        </p:nvSpPr>
        <p:spPr>
          <a:xfrm>
            <a:off x="7359705" y="3655213"/>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ETL</a:t>
            </a:r>
            <a:endParaRPr sz="680" b="0" i="0" u="none" strike="noStrike" cap="none">
              <a:solidFill>
                <a:srgbClr val="445A71"/>
              </a:solidFill>
              <a:latin typeface="Proxima Nova"/>
              <a:ea typeface="Proxima Nova"/>
              <a:cs typeface="Proxima Nova"/>
              <a:sym typeface="Proxima Nova"/>
            </a:endParaRPr>
          </a:p>
        </p:txBody>
      </p:sp>
      <p:sp>
        <p:nvSpPr>
          <p:cNvPr id="500" name="Google Shape;500;p45"/>
          <p:cNvSpPr/>
          <p:nvPr/>
        </p:nvSpPr>
        <p:spPr>
          <a:xfrm>
            <a:off x="6798836" y="3655213"/>
            <a:ext cx="4860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Spring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Cloud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Data Flow</a:t>
            </a:r>
            <a:endParaRPr sz="680" b="0" i="0" u="none" strike="noStrike" cap="none">
              <a:solidFill>
                <a:srgbClr val="445A71"/>
              </a:solidFill>
              <a:latin typeface="Proxima Nova"/>
              <a:ea typeface="Proxima Nova"/>
              <a:cs typeface="Proxima Nova"/>
              <a:sym typeface="Proxima Nova"/>
            </a:endParaRPr>
          </a:p>
        </p:txBody>
      </p:sp>
      <p:sp>
        <p:nvSpPr>
          <p:cNvPr id="501" name="Google Shape;501;p45"/>
          <p:cNvSpPr/>
          <p:nvPr/>
        </p:nvSpPr>
        <p:spPr>
          <a:xfrm>
            <a:off x="3142442" y="2101516"/>
            <a:ext cx="5360400" cy="742500"/>
          </a:xfrm>
          <a:prstGeom prst="roundRect">
            <a:avLst>
              <a:gd name="adj" fmla="val 13626"/>
            </a:avLst>
          </a:prstGeom>
          <a:solidFill>
            <a:schemeClr val="accent1"/>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endParaRPr sz="680" b="0" i="0" u="none" strike="noStrike" cap="none">
              <a:solidFill>
                <a:schemeClr val="lt1"/>
              </a:solidFill>
              <a:latin typeface="Proxima Nova"/>
              <a:ea typeface="Proxima Nova"/>
              <a:cs typeface="Proxima Nova"/>
              <a:sym typeface="Proxima Nova"/>
            </a:endParaRPr>
          </a:p>
        </p:txBody>
      </p:sp>
      <p:sp>
        <p:nvSpPr>
          <p:cNvPr id="502" name="Google Shape;502;p45"/>
          <p:cNvSpPr/>
          <p:nvPr/>
        </p:nvSpPr>
        <p:spPr>
          <a:xfrm>
            <a:off x="3238750" y="2215768"/>
            <a:ext cx="588600" cy="514500"/>
          </a:xfrm>
          <a:prstGeom prst="roundRect">
            <a:avLst>
              <a:gd name="adj" fmla="val 13626"/>
            </a:avLst>
          </a:prstGeom>
          <a:solidFill>
            <a:schemeClr val="accent1"/>
          </a:solidFill>
          <a:ln w="9525" cap="rnd" cmpd="sng">
            <a:solidFill>
              <a:schemeClr val="lt1"/>
            </a:solidFill>
            <a:prstDash val="solid"/>
            <a:round/>
            <a:headEnd type="none" w="sm" len="sm"/>
            <a:tailEnd type="none" w="sm" len="sm"/>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Massively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Parallel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(MPP)</a:t>
            </a:r>
            <a:endParaRPr sz="680" b="0" i="0" u="none" strike="noStrike" cap="none">
              <a:solidFill>
                <a:schemeClr val="lt1"/>
              </a:solidFill>
              <a:latin typeface="Proxima Nova"/>
              <a:ea typeface="Proxima Nova"/>
              <a:cs typeface="Proxima Nova"/>
              <a:sym typeface="Proxima Nova"/>
            </a:endParaRPr>
          </a:p>
        </p:txBody>
      </p:sp>
      <p:sp>
        <p:nvSpPr>
          <p:cNvPr id="503" name="Google Shape;503;p45"/>
          <p:cNvSpPr/>
          <p:nvPr/>
        </p:nvSpPr>
        <p:spPr>
          <a:xfrm>
            <a:off x="7831620" y="2215768"/>
            <a:ext cx="588600" cy="514500"/>
          </a:xfrm>
          <a:prstGeom prst="roundRect">
            <a:avLst>
              <a:gd name="adj" fmla="val 13626"/>
            </a:avLst>
          </a:prstGeom>
          <a:solidFill>
            <a:schemeClr val="accent1"/>
          </a:solidFill>
          <a:ln w="9525" cap="rnd" cmpd="sng">
            <a:solidFill>
              <a:schemeClr val="lt1"/>
            </a:solidFill>
            <a:prstDash val="solid"/>
            <a:round/>
            <a:headEnd type="none" w="sm" len="sm"/>
            <a:tailEnd type="none" w="sm" len="sm"/>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PostgreSQL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Kernel</a:t>
            </a:r>
            <a:endParaRPr sz="680" b="0" i="0" u="none" strike="noStrike" cap="none">
              <a:solidFill>
                <a:schemeClr val="lt1"/>
              </a:solidFill>
              <a:latin typeface="Proxima Nova"/>
              <a:ea typeface="Proxima Nova"/>
              <a:cs typeface="Proxima Nova"/>
              <a:sym typeface="Proxima Nova"/>
            </a:endParaRPr>
          </a:p>
        </p:txBody>
      </p:sp>
      <p:sp>
        <p:nvSpPr>
          <p:cNvPr id="504" name="Google Shape;504;p45"/>
          <p:cNvSpPr/>
          <p:nvPr/>
        </p:nvSpPr>
        <p:spPr>
          <a:xfrm>
            <a:off x="3894874" y="2215768"/>
            <a:ext cx="588600" cy="514500"/>
          </a:xfrm>
          <a:prstGeom prst="roundRect">
            <a:avLst>
              <a:gd name="adj" fmla="val 13626"/>
            </a:avLst>
          </a:prstGeom>
          <a:solidFill>
            <a:schemeClr val="accent1"/>
          </a:solidFill>
          <a:ln w="9525" cap="rnd" cmpd="sng">
            <a:solidFill>
              <a:schemeClr val="lt1"/>
            </a:solidFill>
            <a:prstDash val="solid"/>
            <a:round/>
            <a:headEnd type="none" w="sm" len="sm"/>
            <a:tailEnd type="none" w="sm" len="sm"/>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Petabyte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Scale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Loading</a:t>
            </a:r>
            <a:endParaRPr sz="680" b="0" i="0" u="none" strike="noStrike" cap="none">
              <a:solidFill>
                <a:schemeClr val="lt1"/>
              </a:solidFill>
              <a:latin typeface="Proxima Nova"/>
              <a:ea typeface="Proxima Nova"/>
              <a:cs typeface="Proxima Nova"/>
              <a:sym typeface="Proxima Nova"/>
            </a:endParaRPr>
          </a:p>
        </p:txBody>
      </p:sp>
      <p:sp>
        <p:nvSpPr>
          <p:cNvPr id="505" name="Google Shape;505;p45"/>
          <p:cNvSpPr/>
          <p:nvPr/>
        </p:nvSpPr>
        <p:spPr>
          <a:xfrm>
            <a:off x="4550998" y="2215768"/>
            <a:ext cx="588600" cy="514500"/>
          </a:xfrm>
          <a:prstGeom prst="roundRect">
            <a:avLst>
              <a:gd name="adj" fmla="val 13626"/>
            </a:avLst>
          </a:prstGeom>
          <a:solidFill>
            <a:schemeClr val="accent1"/>
          </a:solidFill>
          <a:ln w="9525" cap="rnd" cmpd="sng">
            <a:solidFill>
              <a:schemeClr val="lt1"/>
            </a:solidFill>
            <a:prstDash val="solid"/>
            <a:round/>
            <a:headEnd type="none" w="sm" len="sm"/>
            <a:tailEnd type="none" w="sm" len="sm"/>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Query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Optimizer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(GPORCA)</a:t>
            </a:r>
            <a:endParaRPr sz="680" b="0" i="0" u="none" strike="noStrike" cap="none">
              <a:solidFill>
                <a:schemeClr val="lt1"/>
              </a:solidFill>
              <a:latin typeface="Proxima Nova"/>
              <a:ea typeface="Proxima Nova"/>
              <a:cs typeface="Proxima Nova"/>
              <a:sym typeface="Proxima Nova"/>
            </a:endParaRPr>
          </a:p>
        </p:txBody>
      </p:sp>
      <p:sp>
        <p:nvSpPr>
          <p:cNvPr id="506" name="Google Shape;506;p45"/>
          <p:cNvSpPr/>
          <p:nvPr/>
        </p:nvSpPr>
        <p:spPr>
          <a:xfrm>
            <a:off x="5207122" y="2215768"/>
            <a:ext cx="588600" cy="514500"/>
          </a:xfrm>
          <a:prstGeom prst="roundRect">
            <a:avLst>
              <a:gd name="adj" fmla="val 13626"/>
            </a:avLst>
          </a:prstGeom>
          <a:solidFill>
            <a:schemeClr val="accent1"/>
          </a:solidFill>
          <a:ln w="9525" cap="rnd" cmpd="sng">
            <a:solidFill>
              <a:schemeClr val="lt1"/>
            </a:solidFill>
            <a:prstDash val="solid"/>
            <a:round/>
            <a:headEnd type="none" w="sm" len="sm"/>
            <a:tailEnd type="none" w="sm" len="sm"/>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Workload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Manager</a:t>
            </a:r>
            <a:endParaRPr sz="680" b="0" i="0" u="none" strike="noStrike" cap="none">
              <a:solidFill>
                <a:schemeClr val="lt1"/>
              </a:solidFill>
              <a:latin typeface="Proxima Nova"/>
              <a:ea typeface="Proxima Nova"/>
              <a:cs typeface="Proxima Nova"/>
              <a:sym typeface="Proxima Nova"/>
            </a:endParaRPr>
          </a:p>
        </p:txBody>
      </p:sp>
      <p:sp>
        <p:nvSpPr>
          <p:cNvPr id="507" name="Google Shape;507;p45"/>
          <p:cNvSpPr/>
          <p:nvPr/>
        </p:nvSpPr>
        <p:spPr>
          <a:xfrm>
            <a:off x="5863246" y="2215768"/>
            <a:ext cx="588600" cy="514500"/>
          </a:xfrm>
          <a:prstGeom prst="roundRect">
            <a:avLst>
              <a:gd name="adj" fmla="val 13626"/>
            </a:avLst>
          </a:prstGeom>
          <a:solidFill>
            <a:schemeClr val="accent1"/>
          </a:solidFill>
          <a:ln w="9525" cap="rnd" cmpd="sng">
            <a:solidFill>
              <a:schemeClr val="lt1"/>
            </a:solidFill>
            <a:prstDash val="solid"/>
            <a:round/>
            <a:headEnd type="none" w="sm" len="sm"/>
            <a:tailEnd type="none" w="sm" len="sm"/>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Polymorphic</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Storage</a:t>
            </a:r>
            <a:endParaRPr sz="680" b="0" i="0" u="none" strike="noStrike" cap="none">
              <a:solidFill>
                <a:schemeClr val="lt1"/>
              </a:solidFill>
              <a:latin typeface="Proxima Nova"/>
              <a:ea typeface="Proxima Nova"/>
              <a:cs typeface="Proxima Nova"/>
              <a:sym typeface="Proxima Nova"/>
            </a:endParaRPr>
          </a:p>
        </p:txBody>
      </p:sp>
      <p:sp>
        <p:nvSpPr>
          <p:cNvPr id="508" name="Google Shape;508;p45"/>
          <p:cNvSpPr/>
          <p:nvPr/>
        </p:nvSpPr>
        <p:spPr>
          <a:xfrm>
            <a:off x="6519370" y="2215768"/>
            <a:ext cx="588600" cy="514500"/>
          </a:xfrm>
          <a:prstGeom prst="roundRect">
            <a:avLst>
              <a:gd name="adj" fmla="val 13626"/>
            </a:avLst>
          </a:prstGeom>
          <a:solidFill>
            <a:schemeClr val="accent1"/>
          </a:solidFill>
          <a:ln w="9525" cap="rnd" cmpd="sng">
            <a:solidFill>
              <a:schemeClr val="lt1"/>
            </a:solidFill>
            <a:prstDash val="solid"/>
            <a:round/>
            <a:headEnd type="none" w="sm" len="sm"/>
            <a:tailEnd type="none" w="sm" len="sm"/>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Command Center</a:t>
            </a:r>
            <a:endParaRPr sz="680" b="0" i="0" u="none" strike="noStrike" cap="none">
              <a:solidFill>
                <a:schemeClr val="lt1"/>
              </a:solidFill>
              <a:latin typeface="Proxima Nova"/>
              <a:ea typeface="Proxima Nova"/>
              <a:cs typeface="Proxima Nova"/>
              <a:sym typeface="Proxima Nova"/>
            </a:endParaRPr>
          </a:p>
        </p:txBody>
      </p:sp>
      <p:sp>
        <p:nvSpPr>
          <p:cNvPr id="509" name="Google Shape;509;p45"/>
          <p:cNvSpPr/>
          <p:nvPr/>
        </p:nvSpPr>
        <p:spPr>
          <a:xfrm>
            <a:off x="7175494" y="2215768"/>
            <a:ext cx="588600" cy="514500"/>
          </a:xfrm>
          <a:prstGeom prst="roundRect">
            <a:avLst>
              <a:gd name="adj" fmla="val 13626"/>
            </a:avLst>
          </a:prstGeom>
          <a:solidFill>
            <a:schemeClr val="accent1"/>
          </a:solidFill>
          <a:ln w="9525" cap="rnd" cmpd="sng">
            <a:solidFill>
              <a:schemeClr val="lt1"/>
            </a:solidFill>
            <a:prstDash val="solid"/>
            <a:round/>
            <a:headEnd type="none" w="sm" len="sm"/>
            <a:tailEnd type="none" w="sm" len="sm"/>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SQL Compatibility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chemeClr val="lt1"/>
                </a:solidFill>
                <a:latin typeface="Proxima Nova"/>
                <a:ea typeface="Proxima Nova"/>
                <a:cs typeface="Proxima Nova"/>
                <a:sym typeface="Proxima Nova"/>
              </a:rPr>
              <a:t>(Hyper-Q)</a:t>
            </a:r>
            <a:endParaRPr sz="680" b="0" i="0" u="none" strike="noStrike" cap="none">
              <a:solidFill>
                <a:schemeClr val="lt1"/>
              </a:solidFill>
              <a:latin typeface="Proxima Nova"/>
              <a:ea typeface="Proxima Nova"/>
              <a:cs typeface="Proxima Nova"/>
              <a:sym typeface="Proxima Nova"/>
            </a:endParaRPr>
          </a:p>
        </p:txBody>
      </p:sp>
      <p:sp>
        <p:nvSpPr>
          <p:cNvPr id="510" name="Google Shape;510;p45"/>
          <p:cNvSpPr txBox="1"/>
          <p:nvPr/>
        </p:nvSpPr>
        <p:spPr>
          <a:xfrm>
            <a:off x="832967" y="246795"/>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11" name="Google Shape;511;p45"/>
          <p:cNvGrpSpPr/>
          <p:nvPr/>
        </p:nvGrpSpPr>
        <p:grpSpPr>
          <a:xfrm>
            <a:off x="3680934" y="275867"/>
            <a:ext cx="265503" cy="423672"/>
            <a:chOff x="2765325" y="1205750"/>
            <a:chExt cx="2095525" cy="3365150"/>
          </a:xfrm>
        </p:grpSpPr>
        <p:sp>
          <p:nvSpPr>
            <p:cNvPr id="512" name="Google Shape;512;p45"/>
            <p:cNvSpPr/>
            <p:nvPr/>
          </p:nvSpPr>
          <p:spPr>
            <a:xfrm>
              <a:off x="2765325" y="2703400"/>
              <a:ext cx="2095525" cy="1867500"/>
            </a:xfrm>
            <a:custGeom>
              <a:avLst/>
              <a:gdLst/>
              <a:ahLst/>
              <a:cxnLst/>
              <a:rect l="l" t="t" r="r" b="b"/>
              <a:pathLst>
                <a:path w="83821" h="74700" extrusionOk="0">
                  <a:moveTo>
                    <a:pt x="20709" y="1"/>
                  </a:moveTo>
                  <a:cubicBezTo>
                    <a:pt x="8629" y="4438"/>
                    <a:pt x="0" y="15902"/>
                    <a:pt x="0" y="29461"/>
                  </a:cubicBezTo>
                  <a:lnTo>
                    <a:pt x="0" y="74699"/>
                  </a:lnTo>
                  <a:lnTo>
                    <a:pt x="83820" y="74699"/>
                  </a:lnTo>
                  <a:lnTo>
                    <a:pt x="83820" y="29461"/>
                  </a:lnTo>
                  <a:cubicBezTo>
                    <a:pt x="83820" y="15902"/>
                    <a:pt x="75192" y="4438"/>
                    <a:pt x="63112" y="1"/>
                  </a:cubicBezTo>
                  <a:cubicBezTo>
                    <a:pt x="57072" y="4192"/>
                    <a:pt x="49799" y="6657"/>
                    <a:pt x="41910" y="6657"/>
                  </a:cubicBezTo>
                  <a:cubicBezTo>
                    <a:pt x="34021" y="6657"/>
                    <a:pt x="26749" y="4192"/>
                    <a:pt x="20709" y="1"/>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5"/>
            <p:cNvSpPr/>
            <p:nvPr/>
          </p:nvSpPr>
          <p:spPr>
            <a:xfrm>
              <a:off x="3088900" y="1205750"/>
              <a:ext cx="1448375" cy="1451450"/>
            </a:xfrm>
            <a:custGeom>
              <a:avLst/>
              <a:gdLst/>
              <a:ahLst/>
              <a:cxnLst/>
              <a:rect l="l" t="t" r="r" b="b"/>
              <a:pathLst>
                <a:path w="57935" h="58058" extrusionOk="0">
                  <a:moveTo>
                    <a:pt x="28967" y="0"/>
                  </a:moveTo>
                  <a:cubicBezTo>
                    <a:pt x="12943" y="0"/>
                    <a:pt x="0" y="13066"/>
                    <a:pt x="0" y="29091"/>
                  </a:cubicBezTo>
                  <a:cubicBezTo>
                    <a:pt x="0" y="45115"/>
                    <a:pt x="12943" y="58058"/>
                    <a:pt x="28967" y="58058"/>
                  </a:cubicBezTo>
                  <a:cubicBezTo>
                    <a:pt x="44992" y="58058"/>
                    <a:pt x="57934" y="45115"/>
                    <a:pt x="57934" y="29091"/>
                  </a:cubicBezTo>
                  <a:cubicBezTo>
                    <a:pt x="57934" y="13066"/>
                    <a:pt x="44992" y="0"/>
                    <a:pt x="28967" y="0"/>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4" name="Google Shape;514;p45"/>
          <p:cNvGrpSpPr/>
          <p:nvPr/>
        </p:nvGrpSpPr>
        <p:grpSpPr>
          <a:xfrm>
            <a:off x="5018871" y="275867"/>
            <a:ext cx="265503" cy="423672"/>
            <a:chOff x="2765325" y="1205750"/>
            <a:chExt cx="2095525" cy="3365150"/>
          </a:xfrm>
        </p:grpSpPr>
        <p:sp>
          <p:nvSpPr>
            <p:cNvPr id="515" name="Google Shape;515;p45"/>
            <p:cNvSpPr/>
            <p:nvPr/>
          </p:nvSpPr>
          <p:spPr>
            <a:xfrm>
              <a:off x="2765325" y="2703400"/>
              <a:ext cx="2095525" cy="1867500"/>
            </a:xfrm>
            <a:custGeom>
              <a:avLst/>
              <a:gdLst/>
              <a:ahLst/>
              <a:cxnLst/>
              <a:rect l="l" t="t" r="r" b="b"/>
              <a:pathLst>
                <a:path w="83821" h="74700" extrusionOk="0">
                  <a:moveTo>
                    <a:pt x="20709" y="1"/>
                  </a:moveTo>
                  <a:cubicBezTo>
                    <a:pt x="8629" y="4438"/>
                    <a:pt x="0" y="15902"/>
                    <a:pt x="0" y="29461"/>
                  </a:cubicBezTo>
                  <a:lnTo>
                    <a:pt x="0" y="74699"/>
                  </a:lnTo>
                  <a:lnTo>
                    <a:pt x="83820" y="74699"/>
                  </a:lnTo>
                  <a:lnTo>
                    <a:pt x="83820" y="29461"/>
                  </a:lnTo>
                  <a:cubicBezTo>
                    <a:pt x="83820" y="15902"/>
                    <a:pt x="75192" y="4438"/>
                    <a:pt x="63112" y="1"/>
                  </a:cubicBezTo>
                  <a:cubicBezTo>
                    <a:pt x="57072" y="4192"/>
                    <a:pt x="49799" y="6657"/>
                    <a:pt x="41910" y="6657"/>
                  </a:cubicBezTo>
                  <a:cubicBezTo>
                    <a:pt x="34021" y="6657"/>
                    <a:pt x="26749" y="4192"/>
                    <a:pt x="20709" y="1"/>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5"/>
            <p:cNvSpPr/>
            <p:nvPr/>
          </p:nvSpPr>
          <p:spPr>
            <a:xfrm>
              <a:off x="3088900" y="1205750"/>
              <a:ext cx="1448375" cy="1451450"/>
            </a:xfrm>
            <a:custGeom>
              <a:avLst/>
              <a:gdLst/>
              <a:ahLst/>
              <a:cxnLst/>
              <a:rect l="l" t="t" r="r" b="b"/>
              <a:pathLst>
                <a:path w="57935" h="58058" extrusionOk="0">
                  <a:moveTo>
                    <a:pt x="28967" y="0"/>
                  </a:moveTo>
                  <a:cubicBezTo>
                    <a:pt x="12943" y="0"/>
                    <a:pt x="0" y="13066"/>
                    <a:pt x="0" y="29091"/>
                  </a:cubicBezTo>
                  <a:cubicBezTo>
                    <a:pt x="0" y="45115"/>
                    <a:pt x="12943" y="58058"/>
                    <a:pt x="28967" y="58058"/>
                  </a:cubicBezTo>
                  <a:cubicBezTo>
                    <a:pt x="44992" y="58058"/>
                    <a:pt x="57934" y="45115"/>
                    <a:pt x="57934" y="29091"/>
                  </a:cubicBezTo>
                  <a:cubicBezTo>
                    <a:pt x="57934" y="13066"/>
                    <a:pt x="44992" y="0"/>
                    <a:pt x="28967" y="0"/>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7" name="Google Shape;517;p45"/>
          <p:cNvGrpSpPr/>
          <p:nvPr/>
        </p:nvGrpSpPr>
        <p:grpSpPr>
          <a:xfrm>
            <a:off x="6356784" y="275867"/>
            <a:ext cx="265503" cy="423672"/>
            <a:chOff x="2765325" y="1205750"/>
            <a:chExt cx="2095525" cy="3365150"/>
          </a:xfrm>
        </p:grpSpPr>
        <p:sp>
          <p:nvSpPr>
            <p:cNvPr id="518" name="Google Shape;518;p45"/>
            <p:cNvSpPr/>
            <p:nvPr/>
          </p:nvSpPr>
          <p:spPr>
            <a:xfrm>
              <a:off x="2765325" y="2703400"/>
              <a:ext cx="2095525" cy="1867500"/>
            </a:xfrm>
            <a:custGeom>
              <a:avLst/>
              <a:gdLst/>
              <a:ahLst/>
              <a:cxnLst/>
              <a:rect l="l" t="t" r="r" b="b"/>
              <a:pathLst>
                <a:path w="83821" h="74700" extrusionOk="0">
                  <a:moveTo>
                    <a:pt x="20709" y="1"/>
                  </a:moveTo>
                  <a:cubicBezTo>
                    <a:pt x="8629" y="4438"/>
                    <a:pt x="0" y="15902"/>
                    <a:pt x="0" y="29461"/>
                  </a:cubicBezTo>
                  <a:lnTo>
                    <a:pt x="0" y="74699"/>
                  </a:lnTo>
                  <a:lnTo>
                    <a:pt x="83820" y="74699"/>
                  </a:lnTo>
                  <a:lnTo>
                    <a:pt x="83820" y="29461"/>
                  </a:lnTo>
                  <a:cubicBezTo>
                    <a:pt x="83820" y="15902"/>
                    <a:pt x="75192" y="4438"/>
                    <a:pt x="63112" y="1"/>
                  </a:cubicBezTo>
                  <a:cubicBezTo>
                    <a:pt x="57072" y="4192"/>
                    <a:pt x="49799" y="6657"/>
                    <a:pt x="41910" y="6657"/>
                  </a:cubicBezTo>
                  <a:cubicBezTo>
                    <a:pt x="34021" y="6657"/>
                    <a:pt x="26749" y="4192"/>
                    <a:pt x="20709" y="1"/>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5"/>
            <p:cNvSpPr/>
            <p:nvPr/>
          </p:nvSpPr>
          <p:spPr>
            <a:xfrm>
              <a:off x="3088900" y="1205750"/>
              <a:ext cx="1448375" cy="1451450"/>
            </a:xfrm>
            <a:custGeom>
              <a:avLst/>
              <a:gdLst/>
              <a:ahLst/>
              <a:cxnLst/>
              <a:rect l="l" t="t" r="r" b="b"/>
              <a:pathLst>
                <a:path w="57935" h="58058" extrusionOk="0">
                  <a:moveTo>
                    <a:pt x="28967" y="0"/>
                  </a:moveTo>
                  <a:cubicBezTo>
                    <a:pt x="12943" y="0"/>
                    <a:pt x="0" y="13066"/>
                    <a:pt x="0" y="29091"/>
                  </a:cubicBezTo>
                  <a:cubicBezTo>
                    <a:pt x="0" y="45115"/>
                    <a:pt x="12943" y="58058"/>
                    <a:pt x="28967" y="58058"/>
                  </a:cubicBezTo>
                  <a:cubicBezTo>
                    <a:pt x="44992" y="58058"/>
                    <a:pt x="57934" y="45115"/>
                    <a:pt x="57934" y="29091"/>
                  </a:cubicBezTo>
                  <a:cubicBezTo>
                    <a:pt x="57934" y="13066"/>
                    <a:pt x="44992" y="0"/>
                    <a:pt x="28967" y="0"/>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0" name="Google Shape;520;p45"/>
          <p:cNvGrpSpPr/>
          <p:nvPr/>
        </p:nvGrpSpPr>
        <p:grpSpPr>
          <a:xfrm>
            <a:off x="7694709" y="275867"/>
            <a:ext cx="265503" cy="423672"/>
            <a:chOff x="2765325" y="1205750"/>
            <a:chExt cx="2095525" cy="3365150"/>
          </a:xfrm>
        </p:grpSpPr>
        <p:sp>
          <p:nvSpPr>
            <p:cNvPr id="521" name="Google Shape;521;p45"/>
            <p:cNvSpPr/>
            <p:nvPr/>
          </p:nvSpPr>
          <p:spPr>
            <a:xfrm>
              <a:off x="2765325" y="2703400"/>
              <a:ext cx="2095525" cy="1867500"/>
            </a:xfrm>
            <a:custGeom>
              <a:avLst/>
              <a:gdLst/>
              <a:ahLst/>
              <a:cxnLst/>
              <a:rect l="l" t="t" r="r" b="b"/>
              <a:pathLst>
                <a:path w="83821" h="74700" extrusionOk="0">
                  <a:moveTo>
                    <a:pt x="20709" y="1"/>
                  </a:moveTo>
                  <a:cubicBezTo>
                    <a:pt x="8629" y="4438"/>
                    <a:pt x="0" y="15902"/>
                    <a:pt x="0" y="29461"/>
                  </a:cubicBezTo>
                  <a:lnTo>
                    <a:pt x="0" y="74699"/>
                  </a:lnTo>
                  <a:lnTo>
                    <a:pt x="83820" y="74699"/>
                  </a:lnTo>
                  <a:lnTo>
                    <a:pt x="83820" y="29461"/>
                  </a:lnTo>
                  <a:cubicBezTo>
                    <a:pt x="83820" y="15902"/>
                    <a:pt x="75192" y="4438"/>
                    <a:pt x="63112" y="1"/>
                  </a:cubicBezTo>
                  <a:cubicBezTo>
                    <a:pt x="57072" y="4192"/>
                    <a:pt x="49799" y="6657"/>
                    <a:pt x="41910" y="6657"/>
                  </a:cubicBezTo>
                  <a:cubicBezTo>
                    <a:pt x="34021" y="6657"/>
                    <a:pt x="26749" y="4192"/>
                    <a:pt x="20709" y="1"/>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5"/>
            <p:cNvSpPr/>
            <p:nvPr/>
          </p:nvSpPr>
          <p:spPr>
            <a:xfrm>
              <a:off x="3088900" y="1205750"/>
              <a:ext cx="1448375" cy="1451450"/>
            </a:xfrm>
            <a:custGeom>
              <a:avLst/>
              <a:gdLst/>
              <a:ahLst/>
              <a:cxnLst/>
              <a:rect l="l" t="t" r="r" b="b"/>
              <a:pathLst>
                <a:path w="57935" h="58058" extrusionOk="0">
                  <a:moveTo>
                    <a:pt x="28967" y="0"/>
                  </a:moveTo>
                  <a:cubicBezTo>
                    <a:pt x="12943" y="0"/>
                    <a:pt x="0" y="13066"/>
                    <a:pt x="0" y="29091"/>
                  </a:cubicBezTo>
                  <a:cubicBezTo>
                    <a:pt x="0" y="45115"/>
                    <a:pt x="12943" y="58058"/>
                    <a:pt x="28967" y="58058"/>
                  </a:cubicBezTo>
                  <a:cubicBezTo>
                    <a:pt x="44992" y="58058"/>
                    <a:pt x="57934" y="45115"/>
                    <a:pt x="57934" y="29091"/>
                  </a:cubicBezTo>
                  <a:cubicBezTo>
                    <a:pt x="57934" y="13066"/>
                    <a:pt x="44992" y="0"/>
                    <a:pt x="28967" y="0"/>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3" name="Google Shape;523;p45"/>
          <p:cNvSpPr/>
          <p:nvPr/>
        </p:nvSpPr>
        <p:spPr>
          <a:xfrm>
            <a:off x="4832875" y="4308904"/>
            <a:ext cx="688567" cy="400070"/>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5"/>
          <p:cNvSpPr/>
          <p:nvPr/>
        </p:nvSpPr>
        <p:spPr>
          <a:xfrm>
            <a:off x="6114925" y="4308904"/>
            <a:ext cx="688567" cy="400070"/>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5"/>
          <p:cNvSpPr/>
          <p:nvPr/>
        </p:nvSpPr>
        <p:spPr>
          <a:xfrm>
            <a:off x="7396975" y="4308904"/>
            <a:ext cx="688567" cy="400070"/>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5"/>
          <p:cNvSpPr/>
          <p:nvPr/>
        </p:nvSpPr>
        <p:spPr>
          <a:xfrm>
            <a:off x="3513442" y="439614"/>
            <a:ext cx="600300" cy="2418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IT</a:t>
            </a:r>
            <a:endParaRPr sz="680" b="0" i="0" u="none" strike="noStrike" cap="none">
              <a:solidFill>
                <a:srgbClr val="445A71"/>
              </a:solidFill>
              <a:latin typeface="Proxima Nova"/>
              <a:ea typeface="Proxima Nova"/>
              <a:cs typeface="Proxima Nova"/>
              <a:sym typeface="Proxima Nova"/>
            </a:endParaRPr>
          </a:p>
        </p:txBody>
      </p:sp>
      <p:sp>
        <p:nvSpPr>
          <p:cNvPr id="527" name="Google Shape;527;p45"/>
          <p:cNvSpPr/>
          <p:nvPr/>
        </p:nvSpPr>
        <p:spPr>
          <a:xfrm>
            <a:off x="4851379" y="439614"/>
            <a:ext cx="600300" cy="2418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Dev</a:t>
            </a:r>
            <a:endParaRPr sz="680" b="0" i="0" u="none" strike="noStrike" cap="none">
              <a:solidFill>
                <a:srgbClr val="445A71"/>
              </a:solidFill>
              <a:latin typeface="Proxima Nova"/>
              <a:ea typeface="Proxima Nova"/>
              <a:cs typeface="Proxima Nova"/>
              <a:sym typeface="Proxima Nova"/>
            </a:endParaRPr>
          </a:p>
        </p:txBody>
      </p:sp>
      <p:sp>
        <p:nvSpPr>
          <p:cNvPr id="528" name="Google Shape;528;p45"/>
          <p:cNvSpPr/>
          <p:nvPr/>
        </p:nvSpPr>
        <p:spPr>
          <a:xfrm>
            <a:off x="6189316" y="395822"/>
            <a:ext cx="600300" cy="2418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Business</a:t>
            </a:r>
            <a:endParaRPr sz="1400" b="0" i="0" u="none" strike="noStrike" cap="none">
              <a:solidFill>
                <a:srgbClr val="445A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Analysts</a:t>
            </a:r>
            <a:endParaRPr sz="680" b="0" i="0" u="none" strike="noStrike" cap="none">
              <a:solidFill>
                <a:srgbClr val="445A71"/>
              </a:solidFill>
              <a:latin typeface="Proxima Nova"/>
              <a:ea typeface="Proxima Nova"/>
              <a:cs typeface="Proxima Nova"/>
              <a:sym typeface="Proxima Nova"/>
            </a:endParaRPr>
          </a:p>
        </p:txBody>
      </p:sp>
      <p:sp>
        <p:nvSpPr>
          <p:cNvPr id="529" name="Google Shape;529;p45"/>
          <p:cNvSpPr/>
          <p:nvPr/>
        </p:nvSpPr>
        <p:spPr>
          <a:xfrm>
            <a:off x="7527252" y="395822"/>
            <a:ext cx="600300" cy="2418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Data</a:t>
            </a:r>
            <a:endParaRPr sz="1400" b="0" i="0" u="none" strike="noStrike" cap="none">
              <a:solidFill>
                <a:srgbClr val="445A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Scientists</a:t>
            </a:r>
            <a:endParaRPr sz="680" b="0" i="0" u="none" strike="noStrike" cap="none">
              <a:solidFill>
                <a:srgbClr val="445A71"/>
              </a:solidFill>
              <a:latin typeface="Proxima Nova"/>
              <a:ea typeface="Proxima Nova"/>
              <a:cs typeface="Proxima Nova"/>
              <a:sym typeface="Proxima Nova"/>
            </a:endParaRPr>
          </a:p>
        </p:txBody>
      </p:sp>
      <p:sp>
        <p:nvSpPr>
          <p:cNvPr id="530" name="Google Shape;530;p45"/>
          <p:cNvSpPr/>
          <p:nvPr/>
        </p:nvSpPr>
        <p:spPr>
          <a:xfrm>
            <a:off x="4876362" y="4365220"/>
            <a:ext cx="600300" cy="3438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Public</a:t>
            </a:r>
            <a:endParaRPr sz="1400" b="0" i="0" u="none" strike="noStrike" cap="none">
              <a:solidFill>
                <a:srgbClr val="445A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Clouds</a:t>
            </a:r>
            <a:endParaRPr sz="680" b="0" i="0" u="none" strike="noStrike" cap="none">
              <a:solidFill>
                <a:srgbClr val="445A71"/>
              </a:solidFill>
              <a:latin typeface="Proxima Nova"/>
              <a:ea typeface="Proxima Nova"/>
              <a:cs typeface="Proxima Nova"/>
              <a:sym typeface="Proxima Nova"/>
            </a:endParaRPr>
          </a:p>
        </p:txBody>
      </p:sp>
      <p:sp>
        <p:nvSpPr>
          <p:cNvPr id="531" name="Google Shape;531;p45"/>
          <p:cNvSpPr/>
          <p:nvPr/>
        </p:nvSpPr>
        <p:spPr>
          <a:xfrm>
            <a:off x="6147350" y="4365220"/>
            <a:ext cx="600300" cy="3438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Private</a:t>
            </a:r>
            <a:endParaRPr sz="1400" b="0" i="0" u="none" strike="noStrike" cap="none">
              <a:solidFill>
                <a:srgbClr val="445A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Clouds</a:t>
            </a:r>
            <a:endParaRPr sz="680" b="0" i="0" u="none" strike="noStrike" cap="none">
              <a:solidFill>
                <a:srgbClr val="445A71"/>
              </a:solidFill>
              <a:latin typeface="Proxima Nova"/>
              <a:ea typeface="Proxima Nova"/>
              <a:cs typeface="Proxima Nova"/>
              <a:sym typeface="Proxima Nova"/>
            </a:endParaRPr>
          </a:p>
        </p:txBody>
      </p:sp>
      <p:sp>
        <p:nvSpPr>
          <p:cNvPr id="532" name="Google Shape;532;p45"/>
          <p:cNvSpPr/>
          <p:nvPr/>
        </p:nvSpPr>
        <p:spPr>
          <a:xfrm>
            <a:off x="7419700" y="4354272"/>
            <a:ext cx="600300" cy="343800"/>
          </a:xfrm>
          <a:prstGeom prst="roundRect">
            <a:avLst>
              <a:gd name="adj" fmla="val 13626"/>
            </a:avLst>
          </a:prstGeom>
          <a:no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Fully</a:t>
            </a:r>
            <a:endParaRPr sz="1400" b="0" i="0" u="none" strike="noStrike" cap="none">
              <a:solidFill>
                <a:srgbClr val="445A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Managed</a:t>
            </a:r>
            <a:endParaRPr sz="1400" b="0" i="0" u="none" strike="noStrike" cap="none">
              <a:solidFill>
                <a:srgbClr val="445A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80"/>
              <a:buFont typeface="Arial"/>
              <a:buNone/>
            </a:pPr>
            <a:r>
              <a:rPr lang="en" sz="680" b="0" i="0" u="none" strike="noStrike" cap="none">
                <a:solidFill>
                  <a:srgbClr val="445A71"/>
                </a:solidFill>
                <a:latin typeface="Proxima Nova"/>
                <a:ea typeface="Proxima Nova"/>
                <a:cs typeface="Proxima Nova"/>
                <a:sym typeface="Proxima Nova"/>
              </a:rPr>
              <a:t>Clouds</a:t>
            </a:r>
            <a:endParaRPr sz="680" b="0" i="0" u="none" strike="noStrike" cap="none">
              <a:solidFill>
                <a:srgbClr val="445A71"/>
              </a:solidFill>
              <a:latin typeface="Proxima Nova"/>
              <a:ea typeface="Proxima Nova"/>
              <a:cs typeface="Proxima Nova"/>
              <a:sym typeface="Proxima Nova"/>
            </a:endParaRPr>
          </a:p>
        </p:txBody>
      </p:sp>
      <p:grpSp>
        <p:nvGrpSpPr>
          <p:cNvPr id="533" name="Google Shape;533;p45"/>
          <p:cNvGrpSpPr/>
          <p:nvPr/>
        </p:nvGrpSpPr>
        <p:grpSpPr>
          <a:xfrm>
            <a:off x="1356125" y="2238496"/>
            <a:ext cx="456422" cy="456422"/>
            <a:chOff x="2340125" y="1372325"/>
            <a:chExt cx="2865175" cy="2865175"/>
          </a:xfrm>
        </p:grpSpPr>
        <p:sp>
          <p:nvSpPr>
            <p:cNvPr id="534" name="Google Shape;534;p45"/>
            <p:cNvSpPr/>
            <p:nvPr/>
          </p:nvSpPr>
          <p:spPr>
            <a:xfrm>
              <a:off x="2340125" y="1372325"/>
              <a:ext cx="2865175" cy="2865175"/>
            </a:xfrm>
            <a:custGeom>
              <a:avLst/>
              <a:gdLst/>
              <a:ahLst/>
              <a:cxnLst/>
              <a:rect l="l" t="t" r="r" b="b"/>
              <a:pathLst>
                <a:path w="114607" h="114607" extrusionOk="0">
                  <a:moveTo>
                    <a:pt x="57303" y="8722"/>
                  </a:moveTo>
                  <a:cubicBezTo>
                    <a:pt x="84080" y="8722"/>
                    <a:pt x="105884" y="30526"/>
                    <a:pt x="105884" y="57303"/>
                  </a:cubicBezTo>
                  <a:cubicBezTo>
                    <a:pt x="105884" y="84080"/>
                    <a:pt x="84080" y="105884"/>
                    <a:pt x="57303" y="105884"/>
                  </a:cubicBezTo>
                  <a:cubicBezTo>
                    <a:pt x="30526" y="105884"/>
                    <a:pt x="8722" y="84080"/>
                    <a:pt x="8722" y="57303"/>
                  </a:cubicBezTo>
                  <a:cubicBezTo>
                    <a:pt x="8722" y="30526"/>
                    <a:pt x="30526" y="8722"/>
                    <a:pt x="57303" y="8722"/>
                  </a:cubicBezTo>
                  <a:close/>
                  <a:moveTo>
                    <a:pt x="57303" y="0"/>
                  </a:moveTo>
                  <a:cubicBezTo>
                    <a:pt x="25706" y="0"/>
                    <a:pt x="0" y="25706"/>
                    <a:pt x="0" y="57303"/>
                  </a:cubicBezTo>
                  <a:cubicBezTo>
                    <a:pt x="0" y="88900"/>
                    <a:pt x="25706" y="114606"/>
                    <a:pt x="57303" y="114606"/>
                  </a:cubicBezTo>
                  <a:cubicBezTo>
                    <a:pt x="88900" y="114606"/>
                    <a:pt x="114606" y="88900"/>
                    <a:pt x="114606" y="57303"/>
                  </a:cubicBezTo>
                  <a:cubicBezTo>
                    <a:pt x="114606" y="25706"/>
                    <a:pt x="88900" y="0"/>
                    <a:pt x="57303" y="0"/>
                  </a:cubicBezTo>
                  <a:close/>
                </a:path>
              </a:pathLst>
            </a:custGeom>
            <a:solidFill>
              <a:srgbClr val="0483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5"/>
            <p:cNvSpPr/>
            <p:nvPr/>
          </p:nvSpPr>
          <p:spPr>
            <a:xfrm>
              <a:off x="3302175" y="2336300"/>
              <a:ext cx="801425" cy="801425"/>
            </a:xfrm>
            <a:custGeom>
              <a:avLst/>
              <a:gdLst/>
              <a:ahLst/>
              <a:cxnLst/>
              <a:rect l="l" t="t" r="r" b="b"/>
              <a:pathLst>
                <a:path w="32057" h="32057" extrusionOk="0">
                  <a:moveTo>
                    <a:pt x="18745" y="0"/>
                  </a:moveTo>
                  <a:cubicBezTo>
                    <a:pt x="8416" y="0"/>
                    <a:pt x="1" y="8416"/>
                    <a:pt x="1" y="18821"/>
                  </a:cubicBezTo>
                  <a:cubicBezTo>
                    <a:pt x="1" y="23946"/>
                    <a:pt x="2066" y="28537"/>
                    <a:pt x="5356" y="31903"/>
                  </a:cubicBezTo>
                  <a:cubicBezTo>
                    <a:pt x="5433" y="31980"/>
                    <a:pt x="5509" y="32056"/>
                    <a:pt x="5586" y="32056"/>
                  </a:cubicBezTo>
                  <a:cubicBezTo>
                    <a:pt x="5739" y="32056"/>
                    <a:pt x="5815" y="31980"/>
                    <a:pt x="5815" y="31903"/>
                  </a:cubicBezTo>
                  <a:cubicBezTo>
                    <a:pt x="8875" y="27236"/>
                    <a:pt x="12624" y="22034"/>
                    <a:pt x="17521" y="17137"/>
                  </a:cubicBezTo>
                  <a:cubicBezTo>
                    <a:pt x="22340" y="12394"/>
                    <a:pt x="27313" y="8798"/>
                    <a:pt x="31904" y="5815"/>
                  </a:cubicBezTo>
                  <a:cubicBezTo>
                    <a:pt x="31980" y="5815"/>
                    <a:pt x="32057" y="5738"/>
                    <a:pt x="32057" y="5662"/>
                  </a:cubicBezTo>
                  <a:cubicBezTo>
                    <a:pt x="31980" y="5585"/>
                    <a:pt x="31980" y="5432"/>
                    <a:pt x="31904" y="5432"/>
                  </a:cubicBezTo>
                  <a:cubicBezTo>
                    <a:pt x="28537" y="2066"/>
                    <a:pt x="23871" y="0"/>
                    <a:pt x="18745" y="0"/>
                  </a:cubicBezTo>
                  <a:close/>
                </a:path>
              </a:pathLst>
            </a:custGeom>
            <a:solidFill>
              <a:srgbClr val="0483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5"/>
            <p:cNvSpPr/>
            <p:nvPr/>
          </p:nvSpPr>
          <p:spPr>
            <a:xfrm>
              <a:off x="2609800" y="1749100"/>
              <a:ext cx="2321975" cy="1945200"/>
            </a:xfrm>
            <a:custGeom>
              <a:avLst/>
              <a:gdLst/>
              <a:ahLst/>
              <a:cxnLst/>
              <a:rect l="l" t="t" r="r" b="b"/>
              <a:pathLst>
                <a:path w="92879" h="77808" extrusionOk="0">
                  <a:moveTo>
                    <a:pt x="46440" y="5509"/>
                  </a:moveTo>
                  <a:cubicBezTo>
                    <a:pt x="56309" y="5509"/>
                    <a:pt x="65490" y="9334"/>
                    <a:pt x="72452" y="16297"/>
                  </a:cubicBezTo>
                  <a:cubicBezTo>
                    <a:pt x="76660" y="20428"/>
                    <a:pt x="76507" y="22111"/>
                    <a:pt x="76507" y="22111"/>
                  </a:cubicBezTo>
                  <a:cubicBezTo>
                    <a:pt x="76277" y="23794"/>
                    <a:pt x="70616" y="27313"/>
                    <a:pt x="66867" y="29609"/>
                  </a:cubicBezTo>
                  <a:cubicBezTo>
                    <a:pt x="61358" y="33051"/>
                    <a:pt x="54473" y="37336"/>
                    <a:pt x="48123" y="43609"/>
                  </a:cubicBezTo>
                  <a:cubicBezTo>
                    <a:pt x="41773" y="49959"/>
                    <a:pt x="37412" y="56921"/>
                    <a:pt x="33893" y="62583"/>
                  </a:cubicBezTo>
                  <a:cubicBezTo>
                    <a:pt x="31521" y="66408"/>
                    <a:pt x="27849" y="72299"/>
                    <a:pt x="26166" y="72299"/>
                  </a:cubicBezTo>
                  <a:cubicBezTo>
                    <a:pt x="26013" y="72299"/>
                    <a:pt x="24329" y="72146"/>
                    <a:pt x="20428" y="68321"/>
                  </a:cubicBezTo>
                  <a:cubicBezTo>
                    <a:pt x="13542" y="61359"/>
                    <a:pt x="9717" y="52101"/>
                    <a:pt x="9717" y="42309"/>
                  </a:cubicBezTo>
                  <a:cubicBezTo>
                    <a:pt x="9717" y="32439"/>
                    <a:pt x="13542" y="23259"/>
                    <a:pt x="20428" y="16297"/>
                  </a:cubicBezTo>
                  <a:cubicBezTo>
                    <a:pt x="27390" y="9334"/>
                    <a:pt x="36647" y="5509"/>
                    <a:pt x="46440" y="5509"/>
                  </a:cubicBezTo>
                  <a:close/>
                  <a:moveTo>
                    <a:pt x="46440" y="1"/>
                  </a:moveTo>
                  <a:cubicBezTo>
                    <a:pt x="35652" y="1"/>
                    <a:pt x="24788" y="4132"/>
                    <a:pt x="16526" y="12395"/>
                  </a:cubicBezTo>
                  <a:cubicBezTo>
                    <a:pt x="0" y="28920"/>
                    <a:pt x="0" y="55697"/>
                    <a:pt x="16526" y="72222"/>
                  </a:cubicBezTo>
                  <a:cubicBezTo>
                    <a:pt x="20504" y="76124"/>
                    <a:pt x="23564" y="77807"/>
                    <a:pt x="26166" y="77807"/>
                  </a:cubicBezTo>
                  <a:cubicBezTo>
                    <a:pt x="34581" y="77807"/>
                    <a:pt x="38560" y="60976"/>
                    <a:pt x="52025" y="47511"/>
                  </a:cubicBezTo>
                  <a:cubicBezTo>
                    <a:pt x="69697" y="29991"/>
                    <a:pt x="92879" y="28920"/>
                    <a:pt x="76353" y="12395"/>
                  </a:cubicBezTo>
                  <a:cubicBezTo>
                    <a:pt x="68091" y="4132"/>
                    <a:pt x="57303" y="1"/>
                    <a:pt x="46440" y="1"/>
                  </a:cubicBezTo>
                  <a:close/>
                </a:path>
              </a:pathLst>
            </a:custGeom>
            <a:solidFill>
              <a:srgbClr val="1AB1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5"/>
            <p:cNvSpPr/>
            <p:nvPr/>
          </p:nvSpPr>
          <p:spPr>
            <a:xfrm>
              <a:off x="3007625" y="2041750"/>
              <a:ext cx="1348450" cy="1348425"/>
            </a:xfrm>
            <a:custGeom>
              <a:avLst/>
              <a:gdLst/>
              <a:ahLst/>
              <a:cxnLst/>
              <a:rect l="l" t="t" r="r" b="b"/>
              <a:pathLst>
                <a:path w="53938" h="53937" extrusionOk="0">
                  <a:moveTo>
                    <a:pt x="30527" y="0"/>
                  </a:moveTo>
                  <a:cubicBezTo>
                    <a:pt x="13695" y="0"/>
                    <a:pt x="1" y="13695"/>
                    <a:pt x="1" y="30603"/>
                  </a:cubicBezTo>
                  <a:cubicBezTo>
                    <a:pt x="1" y="39936"/>
                    <a:pt x="4132" y="48275"/>
                    <a:pt x="10788" y="53860"/>
                  </a:cubicBezTo>
                  <a:cubicBezTo>
                    <a:pt x="10788" y="53860"/>
                    <a:pt x="10865" y="53937"/>
                    <a:pt x="10941" y="53937"/>
                  </a:cubicBezTo>
                  <a:cubicBezTo>
                    <a:pt x="11018" y="53860"/>
                    <a:pt x="11094" y="53860"/>
                    <a:pt x="11171" y="53784"/>
                  </a:cubicBezTo>
                  <a:cubicBezTo>
                    <a:pt x="12165" y="52330"/>
                    <a:pt x="13160" y="50724"/>
                    <a:pt x="13925" y="49500"/>
                  </a:cubicBezTo>
                  <a:cubicBezTo>
                    <a:pt x="13925" y="49500"/>
                    <a:pt x="13925" y="49423"/>
                    <a:pt x="13925" y="49347"/>
                  </a:cubicBezTo>
                  <a:cubicBezTo>
                    <a:pt x="13925" y="49270"/>
                    <a:pt x="13848" y="49194"/>
                    <a:pt x="13848" y="49194"/>
                  </a:cubicBezTo>
                  <a:cubicBezTo>
                    <a:pt x="8722" y="44603"/>
                    <a:pt x="5509" y="38024"/>
                    <a:pt x="5509" y="30603"/>
                  </a:cubicBezTo>
                  <a:cubicBezTo>
                    <a:pt x="5509" y="16755"/>
                    <a:pt x="16756" y="5585"/>
                    <a:pt x="30527" y="5585"/>
                  </a:cubicBezTo>
                  <a:cubicBezTo>
                    <a:pt x="37948" y="5585"/>
                    <a:pt x="44527" y="8798"/>
                    <a:pt x="49118" y="13848"/>
                  </a:cubicBezTo>
                  <a:cubicBezTo>
                    <a:pt x="49118" y="13924"/>
                    <a:pt x="49194" y="13924"/>
                    <a:pt x="49271" y="14001"/>
                  </a:cubicBezTo>
                  <a:cubicBezTo>
                    <a:pt x="49424" y="14001"/>
                    <a:pt x="49500" y="13924"/>
                    <a:pt x="49500" y="13924"/>
                  </a:cubicBezTo>
                  <a:cubicBezTo>
                    <a:pt x="50724" y="13159"/>
                    <a:pt x="52331" y="12165"/>
                    <a:pt x="53784" y="11170"/>
                  </a:cubicBezTo>
                  <a:cubicBezTo>
                    <a:pt x="53861" y="11170"/>
                    <a:pt x="53861" y="11094"/>
                    <a:pt x="53937" y="11017"/>
                  </a:cubicBezTo>
                  <a:cubicBezTo>
                    <a:pt x="53937" y="10941"/>
                    <a:pt x="53861" y="10864"/>
                    <a:pt x="53861" y="10788"/>
                  </a:cubicBezTo>
                  <a:cubicBezTo>
                    <a:pt x="48200" y="4208"/>
                    <a:pt x="39860" y="0"/>
                    <a:pt x="30527" y="0"/>
                  </a:cubicBezTo>
                  <a:close/>
                </a:path>
              </a:pathLst>
            </a:custGeom>
            <a:solidFill>
              <a:srgbClr val="1AB1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6"/>
          <p:cNvSpPr txBox="1"/>
          <p:nvPr/>
        </p:nvSpPr>
        <p:spPr>
          <a:xfrm>
            <a:off x="1037478" y="4016407"/>
            <a:ext cx="7673892" cy="873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Proxima Nova"/>
              <a:buChar char="●"/>
            </a:pPr>
            <a:r>
              <a:rPr lang="en" sz="1800" b="0" i="0" u="none" strike="noStrike" cap="none">
                <a:solidFill>
                  <a:schemeClr val="dk1"/>
                </a:solidFill>
                <a:latin typeface="Proxima Nova"/>
                <a:ea typeface="Proxima Nova"/>
                <a:cs typeface="Proxima Nova"/>
                <a:sym typeface="Proxima Nova"/>
              </a:rPr>
              <a:t>Infrastructure Agnostic: A portable, 100% software solution</a:t>
            </a:r>
            <a:endParaRPr sz="1800" b="0" i="0" u="none" strike="noStrike" cap="none">
              <a:solidFill>
                <a:schemeClr val="dk1"/>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chemeClr val="dk1"/>
              </a:buClr>
              <a:buSzPts val="1800"/>
              <a:buFont typeface="Proxima Nova"/>
              <a:buChar char="●"/>
            </a:pPr>
            <a:r>
              <a:rPr lang="en" sz="1800" b="0" i="0" u="none" strike="noStrike" cap="none">
                <a:solidFill>
                  <a:schemeClr val="dk1"/>
                </a:solidFill>
                <a:latin typeface="Proxima Nova"/>
                <a:ea typeface="Proxima Nova"/>
                <a:cs typeface="Proxima Nova"/>
                <a:sym typeface="Proxima Nova"/>
              </a:rPr>
              <a:t>Same platform, no switching/migration cost</a:t>
            </a:r>
            <a:endParaRPr sz="1800" b="0" i="0" u="none" strike="noStrike" cap="none">
              <a:solidFill>
                <a:schemeClr val="dk1"/>
              </a:solidFill>
              <a:latin typeface="Proxima Nova"/>
              <a:ea typeface="Proxima Nova"/>
              <a:cs typeface="Proxima Nova"/>
              <a:sym typeface="Proxima Nova"/>
            </a:endParaRPr>
          </a:p>
          <a:p>
            <a:pPr marL="342900" marR="0" lvl="0" indent="-190500" algn="l" rtl="0">
              <a:lnSpc>
                <a:spcPct val="100000"/>
              </a:lnSpc>
              <a:spcBef>
                <a:spcPts val="0"/>
              </a:spcBef>
              <a:spcAft>
                <a:spcPts val="0"/>
              </a:spcAft>
              <a:buClr>
                <a:schemeClr val="accent1"/>
              </a:buClr>
              <a:buSzPts val="2200"/>
              <a:buFont typeface="Noto Sans Symbols"/>
              <a:buNone/>
            </a:pPr>
            <a:endParaRPr sz="2200" b="0" i="0" u="none" strike="noStrike" cap="none">
              <a:solidFill>
                <a:schemeClr val="dk1"/>
              </a:solidFill>
              <a:latin typeface="Arial"/>
              <a:ea typeface="Arial"/>
              <a:cs typeface="Arial"/>
              <a:sym typeface="Arial"/>
            </a:endParaRPr>
          </a:p>
        </p:txBody>
      </p:sp>
      <p:pic>
        <p:nvPicPr>
          <p:cNvPr id="544" name="Google Shape;544;p46"/>
          <p:cNvPicPr preferRelativeResize="0"/>
          <p:nvPr/>
        </p:nvPicPr>
        <p:blipFill rotWithShape="1">
          <a:blip r:embed="rId3">
            <a:alphaModFix/>
          </a:blip>
          <a:srcRect/>
          <a:stretch/>
        </p:blipFill>
        <p:spPr>
          <a:xfrm>
            <a:off x="1345050" y="898863"/>
            <a:ext cx="6453904" cy="2944594"/>
          </a:xfrm>
          <a:prstGeom prst="rect">
            <a:avLst/>
          </a:prstGeom>
          <a:noFill/>
          <a:ln>
            <a:noFill/>
          </a:ln>
        </p:spPr>
      </p:pic>
      <p:sp>
        <p:nvSpPr>
          <p:cNvPr id="545" name="Google Shape;545;p46"/>
          <p:cNvSpPr txBox="1">
            <a:spLocks noGrp="1"/>
          </p:cNvSpPr>
          <p:nvPr>
            <p:ph type="title"/>
          </p:nvPr>
        </p:nvSpPr>
        <p:spPr>
          <a:xfrm>
            <a:off x="131016" y="151275"/>
            <a:ext cx="89514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folHlink"/>
              </a:buClr>
              <a:buSzPts val="1100"/>
              <a:buFont typeface="Arial"/>
              <a:buNone/>
            </a:pPr>
            <a:r>
              <a:rPr lang="en" sz="2500" b="1" i="0" u="none" strike="noStrike" cap="none">
                <a:solidFill>
                  <a:schemeClr val="dk1"/>
                </a:solidFill>
                <a:latin typeface="Proxima Nova"/>
                <a:ea typeface="Proxima Nova"/>
                <a:cs typeface="Proxima Nova"/>
                <a:sym typeface="Proxima Nova"/>
              </a:rPr>
              <a:t>Run your analytics anywhere you need it</a:t>
            </a:r>
            <a:endParaRPr sz="2500" b="1"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7"/>
          <p:cNvSpPr txBox="1">
            <a:spLocks noGrp="1"/>
          </p:cNvSpPr>
          <p:nvPr>
            <p:ph type="title"/>
          </p:nvPr>
        </p:nvSpPr>
        <p:spPr>
          <a:xfrm>
            <a:off x="183975" y="-11104"/>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folHlink"/>
              </a:buClr>
              <a:buSzPts val="1100"/>
              <a:buFont typeface="Arial"/>
              <a:buNone/>
            </a:pPr>
            <a:r>
              <a:rPr lang="en" sz="2500" b="1" i="0" u="none" strike="noStrike" cap="none">
                <a:solidFill>
                  <a:schemeClr val="dk1"/>
                </a:solidFill>
                <a:latin typeface="Proxima Nova"/>
                <a:ea typeface="Proxima Nova"/>
                <a:cs typeface="Proxima Nova"/>
                <a:sym typeface="Proxima Nova"/>
              </a:rPr>
              <a:t>Greenplum Integrated Analytics</a:t>
            </a:r>
            <a:endParaRPr sz="25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100"/>
              <a:buFont typeface="Proxima Nova"/>
              <a:buNone/>
            </a:pPr>
            <a:r>
              <a:rPr lang="en" sz="2500" b="1" i="0" u="none" strike="noStrike" cap="none">
                <a:solidFill>
                  <a:schemeClr val="dk1"/>
                </a:solidFill>
                <a:latin typeface="Proxima Nova"/>
                <a:ea typeface="Proxima Nova"/>
                <a:cs typeface="Proxima Nova"/>
                <a:sym typeface="Proxima Nova"/>
              </a:rPr>
              <a:t>Traditional and Advanced In-Database Analytics</a:t>
            </a:r>
            <a:endParaRPr sz="25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2500"/>
              <a:buFont typeface="Proxima Nova"/>
              <a:buNone/>
            </a:pPr>
            <a:endParaRPr sz="2500" b="1" i="0" u="none" strike="noStrike" cap="none">
              <a:solidFill>
                <a:schemeClr val="dk1"/>
              </a:solidFill>
              <a:latin typeface="Proxima Nova"/>
              <a:ea typeface="Proxima Nova"/>
              <a:cs typeface="Proxima Nova"/>
              <a:sym typeface="Proxima Nova"/>
            </a:endParaRPr>
          </a:p>
        </p:txBody>
      </p:sp>
      <p:pic>
        <p:nvPicPr>
          <p:cNvPr id="551" name="Google Shape;551;p47"/>
          <p:cNvPicPr preferRelativeResize="0"/>
          <p:nvPr/>
        </p:nvPicPr>
        <p:blipFill rotWithShape="1">
          <a:blip r:embed="rId3">
            <a:alphaModFix/>
          </a:blip>
          <a:srcRect/>
          <a:stretch/>
        </p:blipFill>
        <p:spPr>
          <a:xfrm>
            <a:off x="2350900" y="1135950"/>
            <a:ext cx="4236500" cy="3727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48"/>
          <p:cNvPicPr preferRelativeResize="0"/>
          <p:nvPr/>
        </p:nvPicPr>
        <p:blipFill rotWithShape="1">
          <a:blip r:embed="rId3">
            <a:alphaModFix/>
          </a:blip>
          <a:srcRect/>
          <a:stretch/>
        </p:blipFill>
        <p:spPr>
          <a:xfrm>
            <a:off x="7337796" y="1094769"/>
            <a:ext cx="1565754" cy="1645453"/>
          </a:xfrm>
          <a:prstGeom prst="rect">
            <a:avLst/>
          </a:prstGeom>
          <a:noFill/>
          <a:ln>
            <a:noFill/>
          </a:ln>
        </p:spPr>
      </p:pic>
      <p:pic>
        <p:nvPicPr>
          <p:cNvPr id="558" name="Google Shape;558;p48"/>
          <p:cNvPicPr preferRelativeResize="0"/>
          <p:nvPr/>
        </p:nvPicPr>
        <p:blipFill rotWithShape="1">
          <a:blip r:embed="rId4">
            <a:alphaModFix/>
          </a:blip>
          <a:srcRect/>
          <a:stretch/>
        </p:blipFill>
        <p:spPr>
          <a:xfrm>
            <a:off x="5832948" y="3227798"/>
            <a:ext cx="3174300" cy="1626000"/>
          </a:xfrm>
          <a:prstGeom prst="rect">
            <a:avLst/>
          </a:prstGeom>
          <a:noFill/>
          <a:ln>
            <a:noFill/>
          </a:ln>
        </p:spPr>
      </p:pic>
      <p:sp>
        <p:nvSpPr>
          <p:cNvPr id="559" name="Google Shape;559;p48"/>
          <p:cNvSpPr txBox="1"/>
          <p:nvPr/>
        </p:nvSpPr>
        <p:spPr>
          <a:xfrm>
            <a:off x="-2918126" y="1241203"/>
            <a:ext cx="2717700" cy="120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0" name="Google Shape;560;p48"/>
          <p:cNvPicPr preferRelativeResize="0"/>
          <p:nvPr/>
        </p:nvPicPr>
        <p:blipFill rotWithShape="1">
          <a:blip r:embed="rId5">
            <a:alphaModFix/>
          </a:blip>
          <a:srcRect/>
          <a:stretch/>
        </p:blipFill>
        <p:spPr>
          <a:xfrm>
            <a:off x="302525" y="3336196"/>
            <a:ext cx="5399700" cy="1256700"/>
          </a:xfrm>
          <a:prstGeom prst="rect">
            <a:avLst/>
          </a:prstGeom>
          <a:noFill/>
          <a:ln>
            <a:noFill/>
          </a:ln>
        </p:spPr>
      </p:pic>
      <p:sp>
        <p:nvSpPr>
          <p:cNvPr id="561" name="Google Shape;561;p48"/>
          <p:cNvSpPr txBox="1"/>
          <p:nvPr/>
        </p:nvSpPr>
        <p:spPr>
          <a:xfrm>
            <a:off x="3077002" y="963250"/>
            <a:ext cx="3366000" cy="116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8"/>
          <p:cNvSpPr txBox="1"/>
          <p:nvPr/>
        </p:nvSpPr>
        <p:spPr>
          <a:xfrm>
            <a:off x="108301" y="135996"/>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2400"/>
              <a:buFont typeface="Arial"/>
              <a:buNone/>
            </a:pPr>
            <a:endParaRPr sz="2400" b="1" i="1" u="none" strike="noStrike" cap="none">
              <a:solidFill>
                <a:schemeClr val="accent1"/>
              </a:solidFill>
              <a:latin typeface="Arial"/>
              <a:ea typeface="Arial"/>
              <a:cs typeface="Arial"/>
              <a:sym typeface="Arial"/>
            </a:endParaRPr>
          </a:p>
        </p:txBody>
      </p:sp>
      <p:sp>
        <p:nvSpPr>
          <p:cNvPr id="563" name="Google Shape;563;p48"/>
          <p:cNvSpPr txBox="1">
            <a:spLocks noGrp="1"/>
          </p:cNvSpPr>
          <p:nvPr>
            <p:ph type="title"/>
          </p:nvPr>
        </p:nvSpPr>
        <p:spPr>
          <a:xfrm>
            <a:off x="240450" y="56693"/>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folHlink"/>
              </a:buClr>
              <a:buSzPts val="1100"/>
              <a:buFont typeface="Arial"/>
              <a:buNone/>
            </a:pPr>
            <a:r>
              <a:rPr lang="en" sz="2500" b="1" i="0" u="none" strike="noStrike" cap="none">
                <a:solidFill>
                  <a:schemeClr val="dk1"/>
                </a:solidFill>
                <a:latin typeface="Proxima Nova"/>
                <a:ea typeface="Proxima Nova"/>
                <a:cs typeface="Proxima Nova"/>
                <a:sym typeface="Proxima Nova"/>
              </a:rPr>
              <a:t>Greenplum Analytics: Graph</a:t>
            </a:r>
            <a:endParaRPr sz="25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100"/>
              <a:buFont typeface="Arial"/>
              <a:buNone/>
            </a:pPr>
            <a:endParaRPr sz="25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2500"/>
              <a:buFont typeface="Proxima Nova"/>
              <a:buNone/>
            </a:pPr>
            <a:endParaRPr sz="2500" b="1" i="0" u="none" strike="noStrike" cap="none">
              <a:solidFill>
                <a:schemeClr val="dk1"/>
              </a:solidFill>
              <a:latin typeface="Proxima Nova"/>
              <a:ea typeface="Proxima Nova"/>
              <a:cs typeface="Proxima Nova"/>
              <a:sym typeface="Proxima Nova"/>
            </a:endParaRPr>
          </a:p>
        </p:txBody>
      </p:sp>
      <p:sp>
        <p:nvSpPr>
          <p:cNvPr id="564" name="Google Shape;564;p48"/>
          <p:cNvSpPr txBox="1">
            <a:spLocks noGrp="1"/>
          </p:cNvSpPr>
          <p:nvPr>
            <p:ph type="body" idx="1"/>
          </p:nvPr>
        </p:nvSpPr>
        <p:spPr>
          <a:xfrm>
            <a:off x="192475" y="770968"/>
            <a:ext cx="8056125" cy="37695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Designed for very large graphs (billions of vertices/edges)</a:t>
            </a:r>
            <a:endParaRPr/>
          </a:p>
          <a:p>
            <a:pPr marL="457200" marR="0" lvl="0" indent="-228600" algn="l" rtl="0">
              <a:lnSpc>
                <a:spcPct val="110000"/>
              </a:lnSpc>
              <a:spcBef>
                <a:spcPts val="0"/>
              </a:spcBef>
              <a:spcAft>
                <a:spcPts val="0"/>
              </a:spcAft>
              <a:buClr>
                <a:schemeClr val="dk1"/>
              </a:buClr>
              <a:buSzPts val="1400"/>
              <a:buFont typeface="Proxima Nova"/>
              <a:buNone/>
            </a:pPr>
            <a:endParaRPr sz="18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No need to move data and transform for external graph engine</a:t>
            </a:r>
            <a:endParaRPr/>
          </a:p>
          <a:p>
            <a:pPr marL="457200" marR="0" lvl="0" indent="-228600" algn="l" rtl="0">
              <a:lnSpc>
                <a:spcPct val="110000"/>
              </a:lnSpc>
              <a:spcBef>
                <a:spcPts val="0"/>
              </a:spcBef>
              <a:spcAft>
                <a:spcPts val="0"/>
              </a:spcAft>
              <a:buClr>
                <a:schemeClr val="dk1"/>
              </a:buClr>
              <a:buSzPts val="1400"/>
              <a:buFont typeface="Proxima Nova"/>
              <a:buNone/>
            </a:pPr>
            <a:endParaRPr sz="18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Support for most popular graph algorithms </a:t>
            </a:r>
            <a:endParaRPr/>
          </a:p>
          <a:p>
            <a:pPr marL="457200" marR="0" lvl="0" indent="-228600" algn="l" rtl="0">
              <a:lnSpc>
                <a:spcPct val="110000"/>
              </a:lnSpc>
              <a:spcBef>
                <a:spcPts val="0"/>
              </a:spcBef>
              <a:spcAft>
                <a:spcPts val="0"/>
              </a:spcAft>
              <a:buClr>
                <a:schemeClr val="dk1"/>
              </a:buClr>
              <a:buSzPts val="1400"/>
              <a:buFont typeface="Proxima Nova"/>
              <a:buNone/>
            </a:pPr>
            <a:endParaRPr sz="18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Familiar SQL interface</a:t>
            </a:r>
            <a:endParaRPr/>
          </a:p>
          <a:p>
            <a:pPr marL="457200" marR="0" lvl="0" indent="-228600" algn="l" rtl="0">
              <a:lnSpc>
                <a:spcPct val="110000"/>
              </a:lnSpc>
              <a:spcBef>
                <a:spcPts val="0"/>
              </a:spcBef>
              <a:spcAft>
                <a:spcPts val="0"/>
              </a:spcAft>
              <a:buClr>
                <a:schemeClr val="dk1"/>
              </a:buClr>
              <a:buSzPts val="1400"/>
              <a:buFont typeface="Proxima Nova"/>
              <a:buNone/>
            </a:pPr>
            <a:endParaRPr sz="1800" b="0" i="0" u="none" strike="noStrike" cap="none">
              <a:solidFill>
                <a:schemeClr val="dk1"/>
              </a:solidFill>
              <a:latin typeface="Proxima Nova"/>
              <a:ea typeface="Proxima Nova"/>
              <a:cs typeface="Proxima Nova"/>
              <a:sym typeface="Proxima Nova"/>
            </a:endParaRPr>
          </a:p>
          <a:p>
            <a:pPr marL="139700" marR="0" lvl="0" indent="0" algn="l" rtl="0">
              <a:lnSpc>
                <a:spcPct val="110000"/>
              </a:lnSpc>
              <a:spcBef>
                <a:spcPts val="0"/>
              </a:spcBef>
              <a:spcAft>
                <a:spcPts val="0"/>
              </a:spcAft>
              <a:buClr>
                <a:schemeClr val="dk1"/>
              </a:buClr>
              <a:buSzPts val="1400"/>
              <a:buFont typeface="Proxima Nova"/>
              <a:buNone/>
            </a:pPr>
            <a:endParaRPr sz="1800" b="0" i="0" u="none" strike="noStrike" cap="none">
              <a:solidFill>
                <a:schemeClr val="dk1"/>
              </a:solidFill>
              <a:latin typeface="Proxima Nova"/>
              <a:ea typeface="Proxima Nova"/>
              <a:cs typeface="Proxima Nova"/>
              <a:sym typeface="Proxima Nova"/>
            </a:endParaRPr>
          </a:p>
        </p:txBody>
      </p:sp>
      <p:pic>
        <p:nvPicPr>
          <p:cNvPr id="565" name="Google Shape;565;p48"/>
          <p:cNvPicPr preferRelativeResize="0"/>
          <p:nvPr/>
        </p:nvPicPr>
        <p:blipFill rotWithShape="1">
          <a:blip r:embed="rId6">
            <a:alphaModFix/>
          </a:blip>
          <a:srcRect/>
          <a:stretch/>
        </p:blipFill>
        <p:spPr>
          <a:xfrm>
            <a:off x="7806366" y="76199"/>
            <a:ext cx="1230316" cy="9137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500" b="1" i="0" u="none" strike="noStrike" cap="none">
                <a:solidFill>
                  <a:schemeClr val="dk1"/>
                </a:solidFill>
                <a:latin typeface="Proxima Nova"/>
                <a:ea typeface="Proxima Nova"/>
                <a:cs typeface="Proxima Nova"/>
                <a:sym typeface="Proxima Nova"/>
              </a:rPr>
              <a:t>Greenplum Analytics: Text</a:t>
            </a:r>
            <a:endParaRPr/>
          </a:p>
        </p:txBody>
      </p:sp>
      <p:sp>
        <p:nvSpPr>
          <p:cNvPr id="571" name="Google Shape;571;p49"/>
          <p:cNvSpPr txBox="1">
            <a:spLocks noGrp="1"/>
          </p:cNvSpPr>
          <p:nvPr>
            <p:ph type="body" idx="1"/>
          </p:nvPr>
        </p:nvSpPr>
        <p:spPr>
          <a:xfrm>
            <a:off x="192475" y="900400"/>
            <a:ext cx="8056125" cy="3769500"/>
          </a:xfrm>
          <a:prstGeom prst="rect">
            <a:avLst/>
          </a:prstGeom>
          <a:noFill/>
          <a:ln>
            <a:noFill/>
          </a:ln>
        </p:spPr>
        <p:txBody>
          <a:bodyPr spcFirstLastPara="1" wrap="square" lIns="91425" tIns="91425" rIns="91425" bIns="91425" anchor="t" anchorCtr="0">
            <a:noAutofit/>
          </a:bodyPr>
          <a:lstStyle/>
          <a:p>
            <a:pPr marL="139700" marR="0" lvl="0" indent="0" algn="l" rtl="0">
              <a:lnSpc>
                <a:spcPct val="110000"/>
              </a:lnSpc>
              <a:spcBef>
                <a:spcPts val="0"/>
              </a:spcBef>
              <a:spcAft>
                <a:spcPts val="0"/>
              </a:spcAft>
              <a:buClr>
                <a:schemeClr val="dk1"/>
              </a:buClr>
              <a:buSzPts val="1400"/>
              <a:buFont typeface="Proxima Nova"/>
              <a:buNone/>
            </a:pPr>
            <a:r>
              <a:rPr lang="en" sz="1800" b="1" i="0" u="none" strike="noStrike" cap="none">
                <a:solidFill>
                  <a:schemeClr val="dk1"/>
                </a:solidFill>
                <a:latin typeface="Proxima Nova"/>
                <a:ea typeface="Proxima Nova"/>
                <a:cs typeface="Proxima Nova"/>
                <a:sym typeface="Proxima Nova"/>
              </a:rPr>
              <a:t>Use Cases</a:t>
            </a:r>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Communications compliance and monitoring</a:t>
            </a:r>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Customer Sentiment analysis</a:t>
            </a:r>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Document Search and Query</a:t>
            </a:r>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Social Media Processing, etc.</a:t>
            </a:r>
            <a:endParaRPr sz="1800" b="1" i="0" u="none" strike="noStrike" cap="none">
              <a:solidFill>
                <a:schemeClr val="dk1"/>
              </a:solidFill>
              <a:latin typeface="Proxima Nova"/>
              <a:ea typeface="Proxima Nova"/>
              <a:cs typeface="Proxima Nova"/>
              <a:sym typeface="Proxima Nova"/>
            </a:endParaRPr>
          </a:p>
          <a:p>
            <a:pPr marL="139700" marR="0" lvl="0" indent="0" algn="l" rtl="0">
              <a:lnSpc>
                <a:spcPct val="110000"/>
              </a:lnSpc>
              <a:spcBef>
                <a:spcPts val="0"/>
              </a:spcBef>
              <a:spcAft>
                <a:spcPts val="0"/>
              </a:spcAft>
              <a:buClr>
                <a:schemeClr val="dk1"/>
              </a:buClr>
              <a:buSzPts val="1400"/>
              <a:buFont typeface="Proxima Nova"/>
              <a:buNone/>
            </a:pPr>
            <a:endParaRPr sz="1800" b="1" i="0" u="none" strike="noStrike" cap="none">
              <a:solidFill>
                <a:schemeClr val="dk1"/>
              </a:solidFill>
              <a:latin typeface="Proxima Nova"/>
              <a:ea typeface="Proxima Nova"/>
              <a:cs typeface="Proxima Nova"/>
              <a:sym typeface="Proxima Nova"/>
            </a:endParaRPr>
          </a:p>
          <a:p>
            <a:pPr marL="139700" marR="0" lvl="0" indent="0" algn="l" rtl="0">
              <a:lnSpc>
                <a:spcPct val="110000"/>
              </a:lnSpc>
              <a:spcBef>
                <a:spcPts val="0"/>
              </a:spcBef>
              <a:spcAft>
                <a:spcPts val="0"/>
              </a:spcAft>
              <a:buClr>
                <a:schemeClr val="dk1"/>
              </a:buClr>
              <a:buSzPts val="1400"/>
              <a:buFont typeface="Proxima Nova"/>
              <a:buNone/>
            </a:pPr>
            <a:r>
              <a:rPr lang="en" sz="1800" b="1" i="0" u="none" strike="noStrike" cap="none">
                <a:solidFill>
                  <a:schemeClr val="dk1"/>
                </a:solidFill>
                <a:latin typeface="Proxima Nova"/>
                <a:ea typeface="Proxima Nova"/>
                <a:cs typeface="Proxima Nova"/>
                <a:sym typeface="Proxima Nova"/>
              </a:rPr>
              <a:t>Greenplum Technology: GPText </a:t>
            </a:r>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Leverages Apache Solr and Greenplum</a:t>
            </a:r>
            <a:endParaRPr sz="18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Python and Java integration for Natural Language Processing</a:t>
            </a:r>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Apache Madlib integration for machine learning on text data</a:t>
            </a:r>
            <a:endParaRPr/>
          </a:p>
          <a:p>
            <a:pPr marL="457200" marR="0" lvl="0" indent="-228600" algn="l" rtl="0">
              <a:lnSpc>
                <a:spcPct val="110000"/>
              </a:lnSpc>
              <a:spcBef>
                <a:spcPts val="0"/>
              </a:spcBef>
              <a:spcAft>
                <a:spcPts val="0"/>
              </a:spcAft>
              <a:buClr>
                <a:schemeClr val="dk1"/>
              </a:buClr>
              <a:buSzPts val="1400"/>
              <a:buFont typeface="Proxima Nova"/>
              <a:buNone/>
            </a:pPr>
            <a:endParaRPr sz="1800" b="0" i="0" u="none" strike="noStrike" cap="none">
              <a:solidFill>
                <a:schemeClr val="dk1"/>
              </a:solidFill>
              <a:latin typeface="Proxima Nova"/>
              <a:ea typeface="Proxima Nova"/>
              <a:cs typeface="Proxima Nova"/>
              <a:sym typeface="Proxima Nova"/>
            </a:endParaRPr>
          </a:p>
          <a:p>
            <a:pPr marL="139700" marR="0" lvl="0" indent="0" algn="l" rtl="0">
              <a:lnSpc>
                <a:spcPct val="110000"/>
              </a:lnSpc>
              <a:spcBef>
                <a:spcPts val="0"/>
              </a:spcBef>
              <a:spcAft>
                <a:spcPts val="0"/>
              </a:spcAft>
              <a:buClr>
                <a:schemeClr val="dk1"/>
              </a:buClr>
              <a:buSzPts val="1400"/>
              <a:buFont typeface="Proxima Nova"/>
              <a:buNone/>
            </a:pPr>
            <a:endParaRPr sz="1400" b="0" i="0" u="none" strike="noStrike" cap="none">
              <a:solidFill>
                <a:schemeClr val="dk1"/>
              </a:solidFill>
              <a:latin typeface="Proxima Nova"/>
              <a:ea typeface="Proxima Nova"/>
              <a:cs typeface="Proxima Nova"/>
              <a:sym typeface="Proxima Nova"/>
            </a:endParaRPr>
          </a:p>
        </p:txBody>
      </p:sp>
      <p:pic>
        <p:nvPicPr>
          <p:cNvPr id="572" name="Google Shape;572;p49" descr="solr-logo.png"/>
          <p:cNvPicPr preferRelativeResize="0"/>
          <p:nvPr/>
        </p:nvPicPr>
        <p:blipFill rotWithShape="1">
          <a:blip r:embed="rId3">
            <a:alphaModFix/>
          </a:blip>
          <a:srcRect/>
          <a:stretch/>
        </p:blipFill>
        <p:spPr>
          <a:xfrm>
            <a:off x="6759475" y="1312711"/>
            <a:ext cx="2096100" cy="1056600"/>
          </a:xfrm>
          <a:prstGeom prst="rect">
            <a:avLst/>
          </a:prstGeom>
          <a:noFill/>
          <a:ln>
            <a:noFill/>
          </a:ln>
        </p:spPr>
      </p:pic>
      <p:pic>
        <p:nvPicPr>
          <p:cNvPr id="573" name="Google Shape;573;p49"/>
          <p:cNvPicPr preferRelativeResize="0"/>
          <p:nvPr/>
        </p:nvPicPr>
        <p:blipFill rotWithShape="1">
          <a:blip r:embed="rId4">
            <a:alphaModFix/>
          </a:blip>
          <a:srcRect/>
          <a:stretch/>
        </p:blipFill>
        <p:spPr>
          <a:xfrm>
            <a:off x="7806366" y="76199"/>
            <a:ext cx="1230316" cy="9137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0"/>
          <p:cNvSpPr txBox="1">
            <a:spLocks noGrp="1"/>
          </p:cNvSpPr>
          <p:nvPr>
            <p:ph type="title"/>
          </p:nvPr>
        </p:nvSpPr>
        <p:spPr>
          <a:xfrm>
            <a:off x="192475" y="-13821"/>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folHlink"/>
              </a:buClr>
              <a:buSzPts val="1100"/>
              <a:buFont typeface="Arial"/>
              <a:buNone/>
            </a:pPr>
            <a:r>
              <a:rPr lang="en" sz="2500" b="1" i="0" u="none" strike="noStrike" cap="none">
                <a:solidFill>
                  <a:schemeClr val="dk1"/>
                </a:solidFill>
                <a:latin typeface="Proxima Nova"/>
                <a:ea typeface="Proxima Nova"/>
                <a:cs typeface="Proxima Nova"/>
                <a:sym typeface="Proxima Nova"/>
              </a:rPr>
              <a:t>Greenplum Analytics: GeoSpatial</a:t>
            </a:r>
            <a:endParaRPr sz="25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100"/>
              <a:buFont typeface="Arial"/>
              <a:buNone/>
            </a:pPr>
            <a:endParaRPr sz="25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2500"/>
              <a:buFont typeface="Proxima Nova"/>
              <a:buNone/>
            </a:pPr>
            <a:endParaRPr sz="2500" b="1" i="0" u="none" strike="noStrike" cap="none">
              <a:solidFill>
                <a:schemeClr val="dk1"/>
              </a:solidFill>
              <a:latin typeface="Proxima Nova"/>
              <a:ea typeface="Proxima Nova"/>
              <a:cs typeface="Proxima Nova"/>
              <a:sym typeface="Proxima Nova"/>
            </a:endParaRPr>
          </a:p>
        </p:txBody>
      </p:sp>
      <p:pic>
        <p:nvPicPr>
          <p:cNvPr id="579" name="Google Shape;579;p50" descr="postgis.jpeg"/>
          <p:cNvPicPr preferRelativeResize="0"/>
          <p:nvPr/>
        </p:nvPicPr>
        <p:blipFill rotWithShape="1">
          <a:blip r:embed="rId3">
            <a:alphaModFix/>
          </a:blip>
          <a:srcRect/>
          <a:stretch/>
        </p:blipFill>
        <p:spPr>
          <a:xfrm>
            <a:off x="7101049" y="121419"/>
            <a:ext cx="1825294" cy="461700"/>
          </a:xfrm>
          <a:prstGeom prst="rect">
            <a:avLst/>
          </a:prstGeom>
          <a:noFill/>
          <a:ln>
            <a:noFill/>
          </a:ln>
        </p:spPr>
      </p:pic>
      <p:pic>
        <p:nvPicPr>
          <p:cNvPr id="580" name="Google Shape;580;p50" descr="Screen Shot 2015-06-04 at 3.17.41 AM.png"/>
          <p:cNvPicPr preferRelativeResize="0"/>
          <p:nvPr/>
        </p:nvPicPr>
        <p:blipFill rotWithShape="1">
          <a:blip r:embed="rId4">
            <a:alphaModFix/>
          </a:blip>
          <a:srcRect/>
          <a:stretch/>
        </p:blipFill>
        <p:spPr>
          <a:xfrm>
            <a:off x="160867" y="3082897"/>
            <a:ext cx="3076800" cy="1531500"/>
          </a:xfrm>
          <a:prstGeom prst="rect">
            <a:avLst/>
          </a:prstGeom>
          <a:noFill/>
          <a:ln>
            <a:noFill/>
          </a:ln>
        </p:spPr>
      </p:pic>
      <p:pic>
        <p:nvPicPr>
          <p:cNvPr id="581" name="Google Shape;581;p50" descr="Screen Shot 2015-06-04 at 3.57.03 AM.png"/>
          <p:cNvPicPr preferRelativeResize="0"/>
          <p:nvPr/>
        </p:nvPicPr>
        <p:blipFill rotWithShape="1">
          <a:blip r:embed="rId5">
            <a:alphaModFix/>
          </a:blip>
          <a:srcRect/>
          <a:stretch/>
        </p:blipFill>
        <p:spPr>
          <a:xfrm>
            <a:off x="3722740" y="3490643"/>
            <a:ext cx="1735800" cy="811800"/>
          </a:xfrm>
          <a:prstGeom prst="rect">
            <a:avLst/>
          </a:prstGeom>
          <a:noFill/>
          <a:ln>
            <a:noFill/>
          </a:ln>
        </p:spPr>
      </p:pic>
      <p:sp>
        <p:nvSpPr>
          <p:cNvPr id="582" name="Google Shape;582;p50"/>
          <p:cNvSpPr txBox="1"/>
          <p:nvPr/>
        </p:nvSpPr>
        <p:spPr>
          <a:xfrm>
            <a:off x="3237666" y="2728567"/>
            <a:ext cx="2892549"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1" i="0" u="none" strike="noStrike" cap="none">
                <a:solidFill>
                  <a:schemeClr val="dk1"/>
                </a:solidFill>
                <a:latin typeface="Arial"/>
                <a:ea typeface="Arial"/>
                <a:cs typeface="Arial"/>
                <a:sym typeface="Arial"/>
              </a:rPr>
              <a:t>Spatial Indexes &amp; Bounding Boxes</a:t>
            </a:r>
            <a:endParaRPr sz="1400" b="1" i="0" u="none" strike="noStrike" cap="none">
              <a:solidFill>
                <a:srgbClr val="000000"/>
              </a:solidFill>
              <a:latin typeface="Arial"/>
              <a:ea typeface="Arial"/>
              <a:cs typeface="Arial"/>
              <a:sym typeface="Arial"/>
            </a:endParaRPr>
          </a:p>
        </p:txBody>
      </p:sp>
      <p:sp>
        <p:nvSpPr>
          <p:cNvPr id="583" name="Google Shape;583;p50"/>
          <p:cNvSpPr txBox="1"/>
          <p:nvPr/>
        </p:nvSpPr>
        <p:spPr>
          <a:xfrm>
            <a:off x="332469" y="2728567"/>
            <a:ext cx="2409164"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1" i="0" u="none" strike="noStrike" cap="none">
                <a:solidFill>
                  <a:schemeClr val="dk1"/>
                </a:solidFill>
                <a:latin typeface="Arial"/>
                <a:ea typeface="Arial"/>
                <a:cs typeface="Arial"/>
                <a:sym typeface="Arial"/>
              </a:rPr>
              <a:t>Round earth calculations</a:t>
            </a:r>
            <a:endParaRPr sz="1400" b="1" i="0" u="none" strike="noStrike" cap="none">
              <a:solidFill>
                <a:srgbClr val="000000"/>
              </a:solidFill>
              <a:latin typeface="Arial"/>
              <a:ea typeface="Arial"/>
              <a:cs typeface="Arial"/>
              <a:sym typeface="Arial"/>
            </a:endParaRPr>
          </a:p>
        </p:txBody>
      </p:sp>
      <p:pic>
        <p:nvPicPr>
          <p:cNvPr id="584" name="Google Shape;584;p50" descr="Screen Shot 2017-01-24 at 6.15.38 AM.png"/>
          <p:cNvPicPr preferRelativeResize="0"/>
          <p:nvPr/>
        </p:nvPicPr>
        <p:blipFill rotWithShape="1">
          <a:blip r:embed="rId6">
            <a:alphaModFix/>
          </a:blip>
          <a:srcRect/>
          <a:stretch/>
        </p:blipFill>
        <p:spPr>
          <a:xfrm>
            <a:off x="6489905" y="3165950"/>
            <a:ext cx="2266310" cy="1801526"/>
          </a:xfrm>
          <a:prstGeom prst="rect">
            <a:avLst/>
          </a:prstGeom>
          <a:noFill/>
          <a:ln>
            <a:noFill/>
          </a:ln>
        </p:spPr>
      </p:pic>
      <p:sp>
        <p:nvSpPr>
          <p:cNvPr id="585" name="Google Shape;585;p50"/>
          <p:cNvSpPr txBox="1"/>
          <p:nvPr/>
        </p:nvSpPr>
        <p:spPr>
          <a:xfrm>
            <a:off x="6546011" y="2736217"/>
            <a:ext cx="2108787" cy="261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1" i="0" u="none" strike="noStrike" cap="none">
                <a:solidFill>
                  <a:schemeClr val="dk1"/>
                </a:solidFill>
                <a:latin typeface="Arial"/>
                <a:ea typeface="Arial"/>
                <a:cs typeface="Arial"/>
                <a:sym typeface="Arial"/>
              </a:rPr>
              <a:t>Raster Support</a:t>
            </a:r>
            <a:endParaRPr sz="1200" b="1" i="0" u="none" strike="noStrike" cap="none">
              <a:solidFill>
                <a:srgbClr val="000000"/>
              </a:solidFill>
              <a:latin typeface="Arial"/>
              <a:ea typeface="Arial"/>
              <a:cs typeface="Arial"/>
              <a:sym typeface="Arial"/>
            </a:endParaRPr>
          </a:p>
        </p:txBody>
      </p:sp>
      <p:sp>
        <p:nvSpPr>
          <p:cNvPr id="586" name="Google Shape;586;p50"/>
          <p:cNvSpPr txBox="1">
            <a:spLocks noGrp="1"/>
          </p:cNvSpPr>
          <p:nvPr>
            <p:ph type="body" idx="1"/>
          </p:nvPr>
        </p:nvSpPr>
        <p:spPr>
          <a:xfrm>
            <a:off x="192475" y="713674"/>
            <a:ext cx="8056125" cy="1791963"/>
          </a:xfrm>
          <a:prstGeom prst="rect">
            <a:avLst/>
          </a:prstGeom>
          <a:noFill/>
          <a:ln>
            <a:noFill/>
          </a:ln>
        </p:spPr>
        <p:txBody>
          <a:bodyPr spcFirstLastPara="1" wrap="square" lIns="91425" tIns="91425" rIns="91425" bIns="91425" anchor="t" anchorCtr="0">
            <a:noAutofit/>
          </a:bodyPr>
          <a:lstStyle/>
          <a:p>
            <a:pPr marL="139700" marR="0" lvl="0" indent="0" algn="l" rtl="0">
              <a:lnSpc>
                <a:spcPct val="110000"/>
              </a:lnSpc>
              <a:spcBef>
                <a:spcPts val="0"/>
              </a:spcBef>
              <a:spcAft>
                <a:spcPts val="0"/>
              </a:spcAft>
              <a:buClr>
                <a:schemeClr val="dk1"/>
              </a:buClr>
              <a:buSzPts val="1400"/>
              <a:buFont typeface="Proxima Nova"/>
              <a:buNone/>
            </a:pPr>
            <a:endParaRPr sz="18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Points, Lines, Polygons, Perimeter, Area</a:t>
            </a:r>
            <a:endParaRPr sz="1800" b="0" i="0" u="none" strike="noStrike" cap="none">
              <a:solidFill>
                <a:schemeClr val="dk1"/>
              </a:solidFill>
              <a:latin typeface="Proxima Nova"/>
              <a:ea typeface="Proxima Nova"/>
              <a:cs typeface="Proxima Nova"/>
              <a:sym typeface="Proxima Nova"/>
            </a:endParaRPr>
          </a:p>
          <a:p>
            <a:pPr marL="457200" marR="0" lvl="0" indent="-228600" algn="l" rtl="0">
              <a:lnSpc>
                <a:spcPct val="110000"/>
              </a:lnSpc>
              <a:spcBef>
                <a:spcPts val="0"/>
              </a:spcBef>
              <a:spcAft>
                <a:spcPts val="0"/>
              </a:spcAft>
              <a:buClr>
                <a:schemeClr val="dk1"/>
              </a:buClr>
              <a:buSzPts val="1400"/>
              <a:buFont typeface="Proxima Nova"/>
              <a:buNone/>
            </a:pPr>
            <a:endParaRPr sz="18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800" b="0" i="0" u="none" strike="noStrike" cap="none">
                <a:solidFill>
                  <a:schemeClr val="dk1"/>
                </a:solidFill>
                <a:latin typeface="Proxima Nova"/>
                <a:ea typeface="Proxima Nova"/>
                <a:cs typeface="Proxima Nova"/>
                <a:sym typeface="Proxima Nova"/>
              </a:rPr>
              <a:t>Intersection, Contains, Distance, Long/Latitude </a:t>
            </a:r>
            <a:endParaRPr sz="1800" b="0"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
              <a:t>Pivotal Greenplum Workshop Overview</a:t>
            </a:r>
            <a:endParaRPr/>
          </a:p>
        </p:txBody>
      </p:sp>
      <p:sp>
        <p:nvSpPr>
          <p:cNvPr id="262" name="Google Shape;262;p3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folHlink"/>
              </a:buClr>
              <a:buSzPts val="1100"/>
              <a:buFont typeface="Arial"/>
              <a:buNone/>
            </a:pPr>
            <a:r>
              <a:rPr lang="en" sz="1800" b="1" dirty="0">
                <a:solidFill>
                  <a:srgbClr val="000000"/>
                </a:solidFill>
              </a:rPr>
              <a:t>What you will take home from this workshop? </a:t>
            </a:r>
            <a:endParaRPr sz="1800" b="1" dirty="0">
              <a:solidFill>
                <a:srgbClr val="000000"/>
              </a:solidFill>
            </a:endParaRPr>
          </a:p>
          <a:p>
            <a:pPr marL="457200" lvl="0" indent="0" algn="l" rtl="0">
              <a:lnSpc>
                <a:spcPct val="110000"/>
              </a:lnSpc>
              <a:spcBef>
                <a:spcPts val="1000"/>
              </a:spcBef>
              <a:spcAft>
                <a:spcPts val="0"/>
              </a:spcAft>
              <a:buClr>
                <a:schemeClr val="folHlink"/>
              </a:buClr>
              <a:buSzPts val="1100"/>
              <a:buFont typeface="Arial"/>
              <a:buNone/>
            </a:pPr>
            <a:r>
              <a:rPr lang="en" sz="1800" i="1" dirty="0">
                <a:solidFill>
                  <a:srgbClr val="000000"/>
                </a:solidFill>
              </a:rPr>
              <a:t>An understanding of the Pivotal Greenplum database</a:t>
            </a:r>
            <a:endParaRPr sz="1800" i="1" dirty="0">
              <a:solidFill>
                <a:srgbClr val="000000"/>
              </a:solidFill>
            </a:endParaRPr>
          </a:p>
          <a:p>
            <a:pPr marL="0" lvl="0" indent="0" algn="l" rtl="0">
              <a:lnSpc>
                <a:spcPct val="110000"/>
              </a:lnSpc>
              <a:spcBef>
                <a:spcPts val="1000"/>
              </a:spcBef>
              <a:spcAft>
                <a:spcPts val="0"/>
              </a:spcAft>
              <a:buClr>
                <a:schemeClr val="folHlink"/>
              </a:buClr>
              <a:buSzPts val="1100"/>
              <a:buFont typeface="Arial"/>
              <a:buNone/>
            </a:pPr>
            <a:r>
              <a:rPr lang="en" sz="1800" b="1" dirty="0">
                <a:solidFill>
                  <a:schemeClr val="folHlink"/>
                </a:solidFill>
              </a:rPr>
              <a:t>What we assume you know already?</a:t>
            </a:r>
            <a:endParaRPr sz="1800" b="1" dirty="0">
              <a:solidFill>
                <a:schemeClr val="folHlink"/>
              </a:solidFill>
            </a:endParaRPr>
          </a:p>
          <a:p>
            <a:pPr marL="457200" lvl="0" indent="0" algn="l" rtl="0">
              <a:lnSpc>
                <a:spcPct val="110000"/>
              </a:lnSpc>
              <a:spcBef>
                <a:spcPts val="1000"/>
              </a:spcBef>
              <a:spcAft>
                <a:spcPts val="0"/>
              </a:spcAft>
              <a:buClr>
                <a:schemeClr val="folHlink"/>
              </a:buClr>
              <a:buSzPts val="1100"/>
              <a:buFont typeface="Arial"/>
              <a:buNone/>
            </a:pPr>
            <a:r>
              <a:rPr lang="en" sz="1800" i="1" dirty="0">
                <a:solidFill>
                  <a:schemeClr val="folHlink"/>
                </a:solidFill>
              </a:rPr>
              <a:t>SQL and maybe a little bit PostgreSQL</a:t>
            </a:r>
            <a:endParaRPr sz="1800" i="1" dirty="0">
              <a:solidFill>
                <a:schemeClr val="folHlink"/>
              </a:solidFill>
            </a:endParaRPr>
          </a:p>
          <a:p>
            <a:pPr marL="0" lvl="0" indent="0" algn="l" rtl="0">
              <a:lnSpc>
                <a:spcPct val="110000"/>
              </a:lnSpc>
              <a:spcBef>
                <a:spcPts val="1000"/>
              </a:spcBef>
              <a:spcAft>
                <a:spcPts val="0"/>
              </a:spcAft>
              <a:buClr>
                <a:schemeClr val="folHlink"/>
              </a:buClr>
              <a:buSzPts val="1100"/>
              <a:buFont typeface="Arial"/>
              <a:buNone/>
            </a:pPr>
            <a:r>
              <a:rPr lang="en" sz="1800" b="1" dirty="0">
                <a:solidFill>
                  <a:schemeClr val="folHlink"/>
                </a:solidFill>
              </a:rPr>
              <a:t>What you will have in this workshop?</a:t>
            </a:r>
            <a:endParaRPr sz="1800" b="1" dirty="0">
              <a:solidFill>
                <a:schemeClr val="folHlink"/>
              </a:solidFill>
            </a:endParaRPr>
          </a:p>
          <a:p>
            <a:pPr marL="457200" lvl="0" indent="0" algn="l" rtl="0">
              <a:lnSpc>
                <a:spcPct val="110000"/>
              </a:lnSpc>
              <a:spcBef>
                <a:spcPts val="1000"/>
              </a:spcBef>
              <a:spcAft>
                <a:spcPts val="0"/>
              </a:spcAft>
              <a:buClr>
                <a:schemeClr val="folHlink"/>
              </a:buClr>
              <a:buSzPts val="1100"/>
              <a:buFont typeface="Arial"/>
              <a:buNone/>
            </a:pPr>
            <a:r>
              <a:rPr lang="en" sz="1800" i="1" dirty="0">
                <a:solidFill>
                  <a:schemeClr val="folHlink"/>
                </a:solidFill>
              </a:rPr>
              <a:t>Some slideware, some discussion, some hands on labs</a:t>
            </a:r>
            <a:endParaRPr sz="1800" i="1" dirty="0">
              <a:solidFill>
                <a:schemeClr val="folHlink"/>
              </a:solidFill>
            </a:endParaRPr>
          </a:p>
          <a:p>
            <a:pPr marL="0" lvl="0" indent="0" algn="l" rtl="0">
              <a:lnSpc>
                <a:spcPct val="110000"/>
              </a:lnSpc>
              <a:spcBef>
                <a:spcPts val="1000"/>
              </a:spcBef>
              <a:spcAft>
                <a:spcPts val="0"/>
              </a:spcAft>
              <a:buClr>
                <a:schemeClr val="folHlink"/>
              </a:buClr>
              <a:buSzPts val="1100"/>
              <a:buFont typeface="Arial"/>
              <a:buNone/>
            </a:pPr>
            <a:r>
              <a:rPr lang="en" sz="1800" b="1" dirty="0">
                <a:solidFill>
                  <a:schemeClr val="folHlink"/>
                </a:solidFill>
              </a:rPr>
              <a:t>Where will you run the lab exercises?</a:t>
            </a:r>
            <a:endParaRPr sz="1800" b="1" dirty="0">
              <a:solidFill>
                <a:schemeClr val="folHlink"/>
              </a:solidFill>
            </a:endParaRPr>
          </a:p>
          <a:p>
            <a:pPr marL="457200" lvl="0" indent="0" algn="l" rtl="0">
              <a:lnSpc>
                <a:spcPct val="110000"/>
              </a:lnSpc>
              <a:spcBef>
                <a:spcPts val="1000"/>
              </a:spcBef>
              <a:spcAft>
                <a:spcPts val="0"/>
              </a:spcAft>
              <a:buClr>
                <a:schemeClr val="folHlink"/>
              </a:buClr>
              <a:buSzPts val="1100"/>
              <a:buFont typeface="Arial"/>
              <a:buNone/>
            </a:pPr>
            <a:r>
              <a:rPr lang="en" sz="1800" i="1" dirty="0">
                <a:solidFill>
                  <a:schemeClr val="folHlink"/>
                </a:solidFill>
              </a:rPr>
              <a:t>A small cloud based Greenplum instance </a:t>
            </a:r>
            <a:endParaRPr sz="1800" i="1" dirty="0">
              <a:solidFill>
                <a:schemeClr val="folHlink"/>
              </a:solidFill>
            </a:endParaRPr>
          </a:p>
          <a:p>
            <a:pPr marL="0" lvl="0" indent="0" algn="l" rtl="0">
              <a:lnSpc>
                <a:spcPct val="110000"/>
              </a:lnSpc>
              <a:spcBef>
                <a:spcPts val="1000"/>
              </a:spcBef>
              <a:spcAft>
                <a:spcPts val="0"/>
              </a:spcAft>
              <a:buClr>
                <a:schemeClr val="folHlink"/>
              </a:buClr>
              <a:buSzPts val="1100"/>
              <a:buFont typeface="Arial"/>
              <a:buNone/>
            </a:pPr>
            <a:endParaRPr sz="1800" b="1" dirty="0">
              <a:solidFill>
                <a:srgbClr val="000000"/>
              </a:solidFill>
            </a:endParaRPr>
          </a:p>
          <a:p>
            <a:pPr marL="0" lvl="0" indent="457200" algn="l" rtl="0">
              <a:lnSpc>
                <a:spcPct val="110000"/>
              </a:lnSpc>
              <a:spcBef>
                <a:spcPts val="1000"/>
              </a:spcBef>
              <a:spcAft>
                <a:spcPts val="1000"/>
              </a:spcAft>
              <a:buClr>
                <a:schemeClr val="folHlink"/>
              </a:buClr>
              <a:buSzPts val="1100"/>
              <a:buFont typeface="Arial"/>
              <a:buNone/>
            </a:pPr>
            <a:r>
              <a:rPr lang="en" sz="1800" b="1" dirty="0">
                <a:solidFill>
                  <a:schemeClr val="lt2"/>
                </a:solidFill>
              </a:rPr>
              <a:t>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1"/>
          <p:cNvSpPr txBox="1">
            <a:spLocks noGrp="1"/>
          </p:cNvSpPr>
          <p:nvPr>
            <p:ph type="title"/>
          </p:nvPr>
        </p:nvSpPr>
        <p:spPr>
          <a:xfrm>
            <a:off x="192475" y="11476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500" b="1" i="0" u="none" strike="noStrike" cap="none">
                <a:solidFill>
                  <a:schemeClr val="dk1"/>
                </a:solidFill>
                <a:latin typeface="Proxima Nova"/>
                <a:ea typeface="Proxima Nova"/>
                <a:cs typeface="Proxima Nova"/>
                <a:sym typeface="Proxima Nova"/>
              </a:rPr>
              <a:t>Greenplum Analytics: R and Python Libraries </a:t>
            </a:r>
            <a:endParaRPr sz="2500" b="1" i="0" u="none" strike="noStrike" cap="none">
              <a:solidFill>
                <a:schemeClr val="dk1"/>
              </a:solidFill>
              <a:latin typeface="Proxima Nova"/>
              <a:ea typeface="Proxima Nova"/>
              <a:cs typeface="Proxima Nova"/>
              <a:sym typeface="Proxima Nova"/>
            </a:endParaRPr>
          </a:p>
        </p:txBody>
      </p:sp>
      <p:pic>
        <p:nvPicPr>
          <p:cNvPr id="592" name="Google Shape;592;p51"/>
          <p:cNvPicPr preferRelativeResize="0"/>
          <p:nvPr/>
        </p:nvPicPr>
        <p:blipFill rotWithShape="1">
          <a:blip r:embed="rId3">
            <a:alphaModFix/>
          </a:blip>
          <a:srcRect/>
          <a:stretch/>
        </p:blipFill>
        <p:spPr>
          <a:xfrm>
            <a:off x="3721200" y="1526950"/>
            <a:ext cx="1809900" cy="695400"/>
          </a:xfrm>
          <a:prstGeom prst="rect">
            <a:avLst/>
          </a:prstGeom>
          <a:noFill/>
          <a:ln>
            <a:noFill/>
          </a:ln>
        </p:spPr>
      </p:pic>
      <p:pic>
        <p:nvPicPr>
          <p:cNvPr id="593" name="Google Shape;593;p51"/>
          <p:cNvPicPr preferRelativeResize="0"/>
          <p:nvPr/>
        </p:nvPicPr>
        <p:blipFill rotWithShape="1">
          <a:blip r:embed="rId4">
            <a:alphaModFix/>
          </a:blip>
          <a:srcRect/>
          <a:stretch/>
        </p:blipFill>
        <p:spPr>
          <a:xfrm>
            <a:off x="2482962" y="3261682"/>
            <a:ext cx="699900" cy="654300"/>
          </a:xfrm>
          <a:prstGeom prst="rect">
            <a:avLst/>
          </a:prstGeom>
          <a:noFill/>
          <a:ln>
            <a:noFill/>
          </a:ln>
        </p:spPr>
      </p:pic>
      <p:pic>
        <p:nvPicPr>
          <p:cNvPr id="594" name="Google Shape;594;p51"/>
          <p:cNvPicPr preferRelativeResize="0"/>
          <p:nvPr/>
        </p:nvPicPr>
        <p:blipFill rotWithShape="1">
          <a:blip r:embed="rId5">
            <a:alphaModFix/>
          </a:blip>
          <a:srcRect/>
          <a:stretch/>
        </p:blipFill>
        <p:spPr>
          <a:xfrm>
            <a:off x="4049325" y="2597475"/>
            <a:ext cx="776100" cy="776100"/>
          </a:xfrm>
          <a:prstGeom prst="rect">
            <a:avLst/>
          </a:prstGeom>
          <a:noFill/>
          <a:ln>
            <a:noFill/>
          </a:ln>
        </p:spPr>
      </p:pic>
      <p:pic>
        <p:nvPicPr>
          <p:cNvPr id="595" name="Google Shape;595;p51" descr="Logo"/>
          <p:cNvPicPr preferRelativeResize="0"/>
          <p:nvPr/>
        </p:nvPicPr>
        <p:blipFill rotWithShape="1">
          <a:blip r:embed="rId6">
            <a:alphaModFix/>
          </a:blip>
          <a:srcRect/>
          <a:stretch/>
        </p:blipFill>
        <p:spPr>
          <a:xfrm>
            <a:off x="640549" y="1203143"/>
            <a:ext cx="1413600" cy="294600"/>
          </a:xfrm>
          <a:prstGeom prst="rect">
            <a:avLst/>
          </a:prstGeom>
          <a:noFill/>
          <a:ln>
            <a:noFill/>
          </a:ln>
        </p:spPr>
      </p:pic>
      <p:pic>
        <p:nvPicPr>
          <p:cNvPr id="596" name="Google Shape;596;p51" descr="Image result for Statsmodels"/>
          <p:cNvPicPr preferRelativeResize="0"/>
          <p:nvPr/>
        </p:nvPicPr>
        <p:blipFill rotWithShape="1">
          <a:blip r:embed="rId7">
            <a:alphaModFix/>
          </a:blip>
          <a:srcRect/>
          <a:stretch/>
        </p:blipFill>
        <p:spPr>
          <a:xfrm>
            <a:off x="4421550" y="3748700"/>
            <a:ext cx="776100" cy="776100"/>
          </a:xfrm>
          <a:prstGeom prst="rect">
            <a:avLst/>
          </a:prstGeom>
          <a:noFill/>
          <a:ln>
            <a:noFill/>
          </a:ln>
        </p:spPr>
      </p:pic>
      <p:pic>
        <p:nvPicPr>
          <p:cNvPr id="597" name="Google Shape;597;p51" descr="Image result for gensim"/>
          <p:cNvPicPr preferRelativeResize="0"/>
          <p:nvPr/>
        </p:nvPicPr>
        <p:blipFill rotWithShape="1">
          <a:blip r:embed="rId8">
            <a:alphaModFix/>
          </a:blip>
          <a:srcRect/>
          <a:stretch/>
        </p:blipFill>
        <p:spPr>
          <a:xfrm>
            <a:off x="3326463" y="932100"/>
            <a:ext cx="1751400" cy="542100"/>
          </a:xfrm>
          <a:prstGeom prst="rect">
            <a:avLst/>
          </a:prstGeom>
          <a:noFill/>
          <a:ln>
            <a:noFill/>
          </a:ln>
        </p:spPr>
      </p:pic>
      <p:pic>
        <p:nvPicPr>
          <p:cNvPr id="598" name="Google Shape;598;p51"/>
          <p:cNvPicPr preferRelativeResize="0"/>
          <p:nvPr/>
        </p:nvPicPr>
        <p:blipFill rotWithShape="1">
          <a:blip r:embed="rId9">
            <a:alphaModFix/>
          </a:blip>
          <a:srcRect/>
          <a:stretch/>
        </p:blipFill>
        <p:spPr>
          <a:xfrm>
            <a:off x="6246450" y="2385188"/>
            <a:ext cx="895200" cy="352500"/>
          </a:xfrm>
          <a:prstGeom prst="rect">
            <a:avLst/>
          </a:prstGeom>
          <a:noFill/>
          <a:ln>
            <a:noFill/>
          </a:ln>
        </p:spPr>
      </p:pic>
      <p:pic>
        <p:nvPicPr>
          <p:cNvPr id="599" name="Google Shape;599;p51" descr="http://i.imgur.com/EOowdSD.png"/>
          <p:cNvPicPr preferRelativeResize="0"/>
          <p:nvPr/>
        </p:nvPicPr>
        <p:blipFill rotWithShape="1">
          <a:blip r:embed="rId10">
            <a:alphaModFix/>
          </a:blip>
          <a:srcRect/>
          <a:stretch/>
        </p:blipFill>
        <p:spPr>
          <a:xfrm>
            <a:off x="6246449" y="3106582"/>
            <a:ext cx="1751400" cy="302700"/>
          </a:xfrm>
          <a:prstGeom prst="rect">
            <a:avLst/>
          </a:prstGeom>
          <a:noFill/>
          <a:ln>
            <a:noFill/>
          </a:ln>
        </p:spPr>
      </p:pic>
      <p:pic>
        <p:nvPicPr>
          <p:cNvPr id="600" name="Google Shape;600;p51"/>
          <p:cNvPicPr preferRelativeResize="0"/>
          <p:nvPr/>
        </p:nvPicPr>
        <p:blipFill rotWithShape="1">
          <a:blip r:embed="rId11">
            <a:alphaModFix/>
          </a:blip>
          <a:srcRect/>
          <a:stretch/>
        </p:blipFill>
        <p:spPr>
          <a:xfrm>
            <a:off x="640549" y="3261682"/>
            <a:ext cx="933600" cy="295200"/>
          </a:xfrm>
          <a:prstGeom prst="rect">
            <a:avLst/>
          </a:prstGeom>
          <a:noFill/>
          <a:ln>
            <a:noFill/>
          </a:ln>
        </p:spPr>
      </p:pic>
      <p:pic>
        <p:nvPicPr>
          <p:cNvPr id="601" name="Google Shape;601;p51"/>
          <p:cNvPicPr preferRelativeResize="0"/>
          <p:nvPr/>
        </p:nvPicPr>
        <p:blipFill rotWithShape="1">
          <a:blip r:embed="rId12">
            <a:alphaModFix/>
          </a:blip>
          <a:srcRect/>
          <a:stretch/>
        </p:blipFill>
        <p:spPr>
          <a:xfrm>
            <a:off x="887985" y="4117900"/>
            <a:ext cx="1521000" cy="352500"/>
          </a:xfrm>
          <a:prstGeom prst="rect">
            <a:avLst/>
          </a:prstGeom>
          <a:noFill/>
          <a:ln>
            <a:noFill/>
          </a:ln>
        </p:spPr>
      </p:pic>
      <p:pic>
        <p:nvPicPr>
          <p:cNvPr id="602" name="Google Shape;602;p51"/>
          <p:cNvPicPr preferRelativeResize="0"/>
          <p:nvPr/>
        </p:nvPicPr>
        <p:blipFill rotWithShape="1">
          <a:blip r:embed="rId13">
            <a:alphaModFix/>
          </a:blip>
          <a:srcRect/>
          <a:stretch/>
        </p:blipFill>
        <p:spPr>
          <a:xfrm>
            <a:off x="6992342" y="3844050"/>
            <a:ext cx="1257000" cy="776100"/>
          </a:xfrm>
          <a:prstGeom prst="rect">
            <a:avLst/>
          </a:prstGeom>
          <a:noFill/>
          <a:ln>
            <a:noFill/>
          </a:ln>
        </p:spPr>
      </p:pic>
      <p:pic>
        <p:nvPicPr>
          <p:cNvPr id="603" name="Google Shape;603;p51"/>
          <p:cNvPicPr preferRelativeResize="0"/>
          <p:nvPr/>
        </p:nvPicPr>
        <p:blipFill rotWithShape="1">
          <a:blip r:embed="rId14">
            <a:alphaModFix/>
          </a:blip>
          <a:srcRect/>
          <a:stretch/>
        </p:blipFill>
        <p:spPr>
          <a:xfrm>
            <a:off x="537475" y="1837210"/>
            <a:ext cx="1413600" cy="900478"/>
          </a:xfrm>
          <a:prstGeom prst="rect">
            <a:avLst/>
          </a:prstGeom>
          <a:noFill/>
          <a:ln>
            <a:noFill/>
          </a:ln>
        </p:spPr>
      </p:pic>
      <p:pic>
        <p:nvPicPr>
          <p:cNvPr id="604" name="Google Shape;604;p51"/>
          <p:cNvPicPr preferRelativeResize="0"/>
          <p:nvPr/>
        </p:nvPicPr>
        <p:blipFill rotWithShape="1">
          <a:blip r:embed="rId15">
            <a:alphaModFix/>
          </a:blip>
          <a:srcRect/>
          <a:stretch/>
        </p:blipFill>
        <p:spPr>
          <a:xfrm>
            <a:off x="6587933" y="1474200"/>
            <a:ext cx="2065829" cy="542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2"/>
          <p:cNvSpPr txBox="1">
            <a:spLocks noGrp="1"/>
          </p:cNvSpPr>
          <p:nvPr>
            <p:ph type="title"/>
          </p:nvPr>
        </p:nvSpPr>
        <p:spPr>
          <a:xfrm>
            <a:off x="192475" y="-34461"/>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500" b="1" i="0" u="none" strike="noStrike" cap="none">
                <a:solidFill>
                  <a:schemeClr val="dk1"/>
                </a:solidFill>
                <a:latin typeface="Proxima Nova"/>
                <a:ea typeface="Proxima Nova"/>
                <a:cs typeface="Proxima Nova"/>
                <a:sym typeface="Proxima Nova"/>
              </a:rPr>
              <a:t>Greenplum Analytics: Spark</a:t>
            </a:r>
            <a:endParaRPr sz="2500" b="1" i="0" u="none" strike="noStrike" cap="none">
              <a:solidFill>
                <a:schemeClr val="dk1"/>
              </a:solidFill>
              <a:latin typeface="Proxima Nova"/>
              <a:ea typeface="Proxima Nova"/>
              <a:cs typeface="Proxima Nova"/>
              <a:sym typeface="Proxima Nova"/>
            </a:endParaRPr>
          </a:p>
        </p:txBody>
      </p:sp>
      <p:sp>
        <p:nvSpPr>
          <p:cNvPr id="610" name="Google Shape;610;p52"/>
          <p:cNvSpPr txBox="1"/>
          <p:nvPr/>
        </p:nvSpPr>
        <p:spPr>
          <a:xfrm>
            <a:off x="942350" y="3269150"/>
            <a:ext cx="7378800" cy="15513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Font typeface="Proxima Nova"/>
              <a:buChar char="●"/>
            </a:pPr>
            <a:r>
              <a:rPr lang="en" sz="1800" b="0" i="0" u="none" strike="noStrike" cap="none">
                <a:solidFill>
                  <a:schemeClr val="dk1"/>
                </a:solidFill>
                <a:latin typeface="Proxima Nova"/>
                <a:ea typeface="Proxima Nova"/>
                <a:cs typeface="Proxima Nova"/>
                <a:sym typeface="Proxima Nova"/>
              </a:rPr>
              <a:t>Provide Data Access to Greenplum Data</a:t>
            </a:r>
            <a:endParaRPr sz="1800" b="0" i="0" u="none" strike="noStrike" cap="none">
              <a:solidFill>
                <a:schemeClr val="dk1"/>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chemeClr val="dk1"/>
              </a:buClr>
              <a:buSzPts val="1800"/>
              <a:buFont typeface="Proxima Nova"/>
              <a:buChar char="●"/>
            </a:pPr>
            <a:r>
              <a:rPr lang="en" sz="1800" b="0" i="0" u="none" strike="noStrike" cap="none">
                <a:solidFill>
                  <a:schemeClr val="dk1"/>
                </a:solidFill>
                <a:latin typeface="Proxima Nova"/>
                <a:ea typeface="Proxima Nova"/>
                <a:cs typeface="Proxima Nova"/>
                <a:sym typeface="Proxima Nova"/>
              </a:rPr>
              <a:t>Leverage SPARK Skill Set of Data Scientists</a:t>
            </a:r>
            <a:endParaRPr sz="1400" b="0" i="0" u="none" strike="noStrike" cap="none">
              <a:solidFill>
                <a:schemeClr val="dk1"/>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chemeClr val="dk1"/>
              </a:buClr>
              <a:buSzPts val="1800"/>
              <a:buFont typeface="Proxima Nova"/>
              <a:buChar char="●"/>
            </a:pPr>
            <a:r>
              <a:rPr lang="en" sz="1800" b="0" i="0" u="none" strike="noStrike" cap="none">
                <a:solidFill>
                  <a:schemeClr val="dk1"/>
                </a:solidFill>
                <a:latin typeface="Proxima Nova"/>
                <a:ea typeface="Proxima Nova"/>
                <a:cs typeface="Proxima Nova"/>
                <a:sym typeface="Proxima Nova"/>
              </a:rPr>
              <a:t>Leverage off-cluster compute resources to do computations</a:t>
            </a:r>
            <a:endParaRPr sz="1400" b="0" i="0" u="none" strike="noStrike" cap="none">
              <a:solidFill>
                <a:schemeClr val="dk1"/>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chemeClr val="dk1"/>
              </a:buClr>
              <a:buSzPts val="1800"/>
              <a:buFont typeface="Proxima Nova"/>
              <a:buChar char="●"/>
            </a:pPr>
            <a:r>
              <a:rPr lang="en" sz="1800" b="0" i="0" u="none" strike="noStrike" cap="none">
                <a:solidFill>
                  <a:schemeClr val="dk1"/>
                </a:solidFill>
                <a:latin typeface="Proxima Nova"/>
                <a:ea typeface="Proxima Nova"/>
                <a:cs typeface="Proxima Nova"/>
                <a:sym typeface="Proxima Nova"/>
              </a:rPr>
              <a:t>Push result sets back into Greenplum for storage</a:t>
            </a:r>
            <a:endParaRPr sz="1400" b="0" i="0" u="none" strike="noStrike" cap="none">
              <a:solidFill>
                <a:schemeClr val="dk1"/>
              </a:solidFill>
              <a:latin typeface="Proxima Nova"/>
              <a:ea typeface="Proxima Nova"/>
              <a:cs typeface="Proxima Nova"/>
              <a:sym typeface="Proxima Nova"/>
            </a:endParaRPr>
          </a:p>
        </p:txBody>
      </p:sp>
      <p:sp>
        <p:nvSpPr>
          <p:cNvPr id="611" name="Google Shape;611;p52"/>
          <p:cNvSpPr txBox="1"/>
          <p:nvPr/>
        </p:nvSpPr>
        <p:spPr>
          <a:xfrm>
            <a:off x="2495454" y="2504425"/>
            <a:ext cx="1416300" cy="461700"/>
          </a:xfrm>
          <a:prstGeom prst="rect">
            <a:avLst/>
          </a:prstGeom>
          <a:noFill/>
          <a:ln>
            <a:noFill/>
          </a:ln>
        </p:spPr>
        <p:txBody>
          <a:bodyPr spcFirstLastPara="1" wrap="square" lIns="34275" tIns="17125" rIns="34275" bIns="17125" anchor="t" anchorCtr="0">
            <a:noAutofit/>
          </a:bodyPr>
          <a:lstStyle/>
          <a:p>
            <a:pPr marL="0" marR="0" lvl="0" indent="0" algn="ctr" rtl="0">
              <a:lnSpc>
                <a:spcPct val="100000"/>
              </a:lnSpc>
              <a:spcBef>
                <a:spcPts val="0"/>
              </a:spcBef>
              <a:spcAft>
                <a:spcPts val="0"/>
              </a:spcAft>
              <a:buClr>
                <a:srgbClr val="4D4D4D"/>
              </a:buClr>
              <a:buSzPts val="1200"/>
              <a:buFont typeface="Arial"/>
              <a:buNone/>
            </a:pPr>
            <a:endParaRPr sz="1200" b="0" i="0" u="none" strike="noStrike" cap="none">
              <a:solidFill>
                <a:srgbClr val="4D4D4D"/>
              </a:solidFill>
              <a:latin typeface="Helvetica Neue"/>
              <a:ea typeface="Helvetica Neue"/>
              <a:cs typeface="Helvetica Neue"/>
              <a:sym typeface="Helvetica Neue"/>
            </a:endParaRPr>
          </a:p>
        </p:txBody>
      </p:sp>
      <p:sp>
        <p:nvSpPr>
          <p:cNvPr id="612" name="Google Shape;612;p52"/>
          <p:cNvSpPr/>
          <p:nvPr/>
        </p:nvSpPr>
        <p:spPr>
          <a:xfrm>
            <a:off x="4955137" y="1896533"/>
            <a:ext cx="678000" cy="266700"/>
          </a:xfrm>
          <a:prstGeom prst="rightArrow">
            <a:avLst>
              <a:gd name="adj1" fmla="val 50000"/>
              <a:gd name="adj2" fmla="val 50000"/>
            </a:avLst>
          </a:prstGeom>
          <a:solidFill>
            <a:srgbClr val="008774"/>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13" name="Google Shape;613;p52"/>
          <p:cNvSpPr/>
          <p:nvPr/>
        </p:nvSpPr>
        <p:spPr>
          <a:xfrm rot="10800000">
            <a:off x="4955166" y="2152403"/>
            <a:ext cx="678000" cy="266700"/>
          </a:xfrm>
          <a:prstGeom prst="rightArrow">
            <a:avLst>
              <a:gd name="adj1" fmla="val 50000"/>
              <a:gd name="adj2" fmla="val 50000"/>
            </a:avLst>
          </a:prstGeom>
          <a:solidFill>
            <a:srgbClr val="008774"/>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14" name="Google Shape;614;p52"/>
          <p:cNvSpPr txBox="1"/>
          <p:nvPr/>
        </p:nvSpPr>
        <p:spPr>
          <a:xfrm flipH="1">
            <a:off x="822843" y="1766844"/>
            <a:ext cx="1649700" cy="501000"/>
          </a:xfrm>
          <a:prstGeom prst="rect">
            <a:avLst/>
          </a:prstGeom>
          <a:noFill/>
          <a:ln>
            <a:noFill/>
          </a:ln>
        </p:spPr>
        <p:txBody>
          <a:bodyPr spcFirstLastPara="1" wrap="square" lIns="91400" tIns="45675" rIns="91400" bIns="45675" anchor="t" anchorCtr="0">
            <a:noAutofit/>
          </a:bodyPr>
          <a:lstStyle/>
          <a:p>
            <a:pPr marL="0" marR="0" lvl="0" indent="0" algn="ctr" rtl="0">
              <a:lnSpc>
                <a:spcPct val="100000"/>
              </a:lnSpc>
              <a:spcBef>
                <a:spcPts val="0"/>
              </a:spcBef>
              <a:spcAft>
                <a:spcPts val="0"/>
              </a:spcAft>
              <a:buClr>
                <a:srgbClr val="4D4D4D"/>
              </a:buClr>
              <a:buSzPts val="1400"/>
              <a:buFont typeface="Arial"/>
              <a:buNone/>
            </a:pPr>
            <a:r>
              <a:rPr lang="en" sz="1400" b="1" i="0" u="none" strike="noStrike" cap="none">
                <a:solidFill>
                  <a:srgbClr val="4D4D4D"/>
                </a:solidFill>
                <a:latin typeface="Arial"/>
                <a:ea typeface="Arial"/>
                <a:cs typeface="Arial"/>
                <a:sym typeface="Arial"/>
              </a:rPr>
              <a:t>In-memory processing</a:t>
            </a:r>
            <a:endParaRPr sz="1400" b="0" i="0" u="none" strike="noStrike" cap="none">
              <a:solidFill>
                <a:srgbClr val="000000"/>
              </a:solidFill>
              <a:latin typeface="Arial"/>
              <a:ea typeface="Arial"/>
              <a:cs typeface="Arial"/>
              <a:sym typeface="Arial"/>
            </a:endParaRPr>
          </a:p>
        </p:txBody>
      </p:sp>
      <p:sp>
        <p:nvSpPr>
          <p:cNvPr id="615" name="Google Shape;615;p52"/>
          <p:cNvSpPr/>
          <p:nvPr/>
        </p:nvSpPr>
        <p:spPr>
          <a:xfrm>
            <a:off x="6241042" y="1467077"/>
            <a:ext cx="556200" cy="238200"/>
          </a:xfrm>
          <a:custGeom>
            <a:avLst/>
            <a:gdLst/>
            <a:ahLst/>
            <a:cxnLst/>
            <a:rect l="l" t="t" r="r" b="b"/>
            <a:pathLst>
              <a:path w="120000" h="120000" extrusionOk="0">
                <a:moveTo>
                  <a:pt x="0" y="0"/>
                </a:moveTo>
                <a:lnTo>
                  <a:pt x="0" y="20600"/>
                </a:lnTo>
                <a:cubicBezTo>
                  <a:pt x="0" y="42150"/>
                  <a:pt x="1111" y="48077"/>
                  <a:pt x="9421" y="72800"/>
                </a:cubicBezTo>
                <a:cubicBezTo>
                  <a:pt x="11796" y="79877"/>
                  <a:pt x="14559" y="85800"/>
                  <a:pt x="15586" y="85800"/>
                </a:cubicBezTo>
                <a:cubicBezTo>
                  <a:pt x="18938" y="85800"/>
                  <a:pt x="19365" y="78838"/>
                  <a:pt x="16614" y="69800"/>
                </a:cubicBezTo>
                <a:cubicBezTo>
                  <a:pt x="8135" y="41950"/>
                  <a:pt x="8029" y="39527"/>
                  <a:pt x="13700" y="24800"/>
                </a:cubicBezTo>
                <a:cubicBezTo>
                  <a:pt x="17428" y="15127"/>
                  <a:pt x="26962" y="14305"/>
                  <a:pt x="31257" y="23200"/>
                </a:cubicBezTo>
                <a:cubicBezTo>
                  <a:pt x="34059" y="29005"/>
                  <a:pt x="34132" y="28888"/>
                  <a:pt x="32543" y="21800"/>
                </a:cubicBezTo>
                <a:cubicBezTo>
                  <a:pt x="29421" y="7894"/>
                  <a:pt x="21308" y="0"/>
                  <a:pt x="10190" y="0"/>
                </a:cubicBezTo>
                <a:lnTo>
                  <a:pt x="0" y="0"/>
                </a:lnTo>
                <a:close/>
                <a:moveTo>
                  <a:pt x="51122" y="17200"/>
                </a:moveTo>
                <a:cubicBezTo>
                  <a:pt x="44677" y="16844"/>
                  <a:pt x="39646" y="24877"/>
                  <a:pt x="39646" y="37600"/>
                </a:cubicBezTo>
                <a:cubicBezTo>
                  <a:pt x="39646" y="49344"/>
                  <a:pt x="41746" y="53861"/>
                  <a:pt x="49927" y="59400"/>
                </a:cubicBezTo>
                <a:cubicBezTo>
                  <a:pt x="57349" y="64427"/>
                  <a:pt x="60134" y="72388"/>
                  <a:pt x="57288" y="80400"/>
                </a:cubicBezTo>
                <a:cubicBezTo>
                  <a:pt x="54632" y="87888"/>
                  <a:pt x="48994" y="87033"/>
                  <a:pt x="45468" y="78800"/>
                </a:cubicBezTo>
                <a:cubicBezTo>
                  <a:pt x="42139" y="71011"/>
                  <a:pt x="39612" y="70061"/>
                  <a:pt x="39646" y="76400"/>
                </a:cubicBezTo>
                <a:cubicBezTo>
                  <a:pt x="39685" y="83344"/>
                  <a:pt x="41684" y="88588"/>
                  <a:pt x="45558" y="92200"/>
                </a:cubicBezTo>
                <a:cubicBezTo>
                  <a:pt x="50842" y="97127"/>
                  <a:pt x="53065" y="96666"/>
                  <a:pt x="58832" y="89800"/>
                </a:cubicBezTo>
                <a:cubicBezTo>
                  <a:pt x="63790" y="83888"/>
                  <a:pt x="64183" y="83905"/>
                  <a:pt x="68338" y="89800"/>
                </a:cubicBezTo>
                <a:cubicBezTo>
                  <a:pt x="73531" y="97172"/>
                  <a:pt x="75805" y="97438"/>
                  <a:pt x="80920" y="91200"/>
                </a:cubicBezTo>
                <a:cubicBezTo>
                  <a:pt x="84312" y="87066"/>
                  <a:pt x="85126" y="87211"/>
                  <a:pt x="87175" y="92000"/>
                </a:cubicBezTo>
                <a:cubicBezTo>
                  <a:pt x="89331" y="97038"/>
                  <a:pt x="89708" y="97083"/>
                  <a:pt x="91886" y="92000"/>
                </a:cubicBezTo>
                <a:cubicBezTo>
                  <a:pt x="94025" y="87000"/>
                  <a:pt x="94828" y="86944"/>
                  <a:pt x="99590" y="91600"/>
                </a:cubicBezTo>
                <a:cubicBezTo>
                  <a:pt x="103453" y="95372"/>
                  <a:pt x="106064" y="95961"/>
                  <a:pt x="109354" y="93600"/>
                </a:cubicBezTo>
                <a:cubicBezTo>
                  <a:pt x="112330" y="91466"/>
                  <a:pt x="114671" y="91611"/>
                  <a:pt x="116288" y="94000"/>
                </a:cubicBezTo>
                <a:cubicBezTo>
                  <a:pt x="119455" y="98666"/>
                  <a:pt x="121280" y="94377"/>
                  <a:pt x="118944" y="87800"/>
                </a:cubicBezTo>
                <a:cubicBezTo>
                  <a:pt x="117956" y="85016"/>
                  <a:pt x="117568" y="79433"/>
                  <a:pt x="118090" y="75600"/>
                </a:cubicBezTo>
                <a:cubicBezTo>
                  <a:pt x="119376" y="66111"/>
                  <a:pt x="113391" y="52572"/>
                  <a:pt x="106614" y="49600"/>
                </a:cubicBezTo>
                <a:cubicBezTo>
                  <a:pt x="99988" y="46694"/>
                  <a:pt x="97198" y="39827"/>
                  <a:pt x="99764" y="32600"/>
                </a:cubicBezTo>
                <a:cubicBezTo>
                  <a:pt x="102330" y="25372"/>
                  <a:pt x="107669" y="26083"/>
                  <a:pt x="110808" y="34200"/>
                </a:cubicBezTo>
                <a:cubicBezTo>
                  <a:pt x="114295" y="43205"/>
                  <a:pt x="117389" y="43250"/>
                  <a:pt x="116378" y="34200"/>
                </a:cubicBezTo>
                <a:cubicBezTo>
                  <a:pt x="113576" y="9183"/>
                  <a:pt x="93941" y="13377"/>
                  <a:pt x="93941" y="39000"/>
                </a:cubicBezTo>
                <a:cubicBezTo>
                  <a:pt x="93941" y="49222"/>
                  <a:pt x="96367" y="54027"/>
                  <a:pt x="104300" y="59400"/>
                </a:cubicBezTo>
                <a:cubicBezTo>
                  <a:pt x="111729" y="64427"/>
                  <a:pt x="114508" y="72388"/>
                  <a:pt x="111667" y="80400"/>
                </a:cubicBezTo>
                <a:cubicBezTo>
                  <a:pt x="109006" y="87888"/>
                  <a:pt x="103284" y="87033"/>
                  <a:pt x="99764" y="78800"/>
                </a:cubicBezTo>
                <a:cubicBezTo>
                  <a:pt x="96019" y="70050"/>
                  <a:pt x="94435" y="70188"/>
                  <a:pt x="93425" y="79200"/>
                </a:cubicBezTo>
                <a:cubicBezTo>
                  <a:pt x="91650" y="95055"/>
                  <a:pt x="89489" y="80633"/>
                  <a:pt x="89489" y="53000"/>
                </a:cubicBezTo>
                <a:cubicBezTo>
                  <a:pt x="89489" y="20505"/>
                  <a:pt x="88523" y="17200"/>
                  <a:pt x="78523" y="17200"/>
                </a:cubicBezTo>
                <a:cubicBezTo>
                  <a:pt x="74413" y="17200"/>
                  <a:pt x="72077" y="19727"/>
                  <a:pt x="68848" y="27800"/>
                </a:cubicBezTo>
                <a:cubicBezTo>
                  <a:pt x="64682" y="38233"/>
                  <a:pt x="61656" y="38561"/>
                  <a:pt x="61656" y="28800"/>
                </a:cubicBezTo>
                <a:cubicBezTo>
                  <a:pt x="61656" y="26033"/>
                  <a:pt x="59960" y="22438"/>
                  <a:pt x="57888" y="20600"/>
                </a:cubicBezTo>
                <a:cubicBezTo>
                  <a:pt x="55558" y="18527"/>
                  <a:pt x="53273" y="17316"/>
                  <a:pt x="51122" y="17200"/>
                </a:cubicBezTo>
                <a:close/>
                <a:moveTo>
                  <a:pt x="50696" y="27600"/>
                </a:moveTo>
                <a:cubicBezTo>
                  <a:pt x="52717" y="27844"/>
                  <a:pt x="54845" y="30116"/>
                  <a:pt x="56344" y="34000"/>
                </a:cubicBezTo>
                <a:cubicBezTo>
                  <a:pt x="59792" y="42905"/>
                  <a:pt x="69371" y="43027"/>
                  <a:pt x="72790" y="34200"/>
                </a:cubicBezTo>
                <a:cubicBezTo>
                  <a:pt x="75850" y="26294"/>
                  <a:pt x="81139" y="25483"/>
                  <a:pt x="83666" y="32600"/>
                </a:cubicBezTo>
                <a:cubicBezTo>
                  <a:pt x="86597" y="40855"/>
                  <a:pt x="84385" y="46750"/>
                  <a:pt x="76810" y="51200"/>
                </a:cubicBezTo>
                <a:cubicBezTo>
                  <a:pt x="72908" y="53494"/>
                  <a:pt x="68691" y="57355"/>
                  <a:pt x="67478" y="59800"/>
                </a:cubicBezTo>
                <a:cubicBezTo>
                  <a:pt x="65654" y="63477"/>
                  <a:pt x="64531" y="63100"/>
                  <a:pt x="60887" y="57800"/>
                </a:cubicBezTo>
                <a:cubicBezTo>
                  <a:pt x="58461" y="54277"/>
                  <a:pt x="54402" y="50550"/>
                  <a:pt x="51807" y="49400"/>
                </a:cubicBezTo>
                <a:cubicBezTo>
                  <a:pt x="45665" y="46677"/>
                  <a:pt x="42975" y="39627"/>
                  <a:pt x="45468" y="32600"/>
                </a:cubicBezTo>
                <a:cubicBezTo>
                  <a:pt x="46732" y="29055"/>
                  <a:pt x="48674" y="27355"/>
                  <a:pt x="50696" y="27600"/>
                </a:cubicBezTo>
                <a:close/>
                <a:moveTo>
                  <a:pt x="19354" y="36000"/>
                </a:moveTo>
                <a:cubicBezTo>
                  <a:pt x="15457" y="36000"/>
                  <a:pt x="15856" y="43500"/>
                  <a:pt x="20297" y="55400"/>
                </a:cubicBezTo>
                <a:cubicBezTo>
                  <a:pt x="26906" y="73116"/>
                  <a:pt x="27243" y="80166"/>
                  <a:pt x="22262" y="93200"/>
                </a:cubicBezTo>
                <a:cubicBezTo>
                  <a:pt x="18938" y="101905"/>
                  <a:pt x="16833" y="104200"/>
                  <a:pt x="12756" y="104200"/>
                </a:cubicBezTo>
                <a:cubicBezTo>
                  <a:pt x="9870" y="104200"/>
                  <a:pt x="6226" y="101611"/>
                  <a:pt x="4710" y="98400"/>
                </a:cubicBezTo>
                <a:cubicBezTo>
                  <a:pt x="1268" y="91122"/>
                  <a:pt x="0" y="93905"/>
                  <a:pt x="0" y="108600"/>
                </a:cubicBezTo>
                <a:lnTo>
                  <a:pt x="0" y="120000"/>
                </a:lnTo>
                <a:lnTo>
                  <a:pt x="10701" y="120000"/>
                </a:lnTo>
                <a:cubicBezTo>
                  <a:pt x="20859" y="120000"/>
                  <a:pt x="21813" y="119355"/>
                  <a:pt x="27490" y="108000"/>
                </a:cubicBezTo>
                <a:cubicBezTo>
                  <a:pt x="30791" y="101394"/>
                  <a:pt x="34508" y="96000"/>
                  <a:pt x="35794" y="96000"/>
                </a:cubicBezTo>
                <a:cubicBezTo>
                  <a:pt x="38646" y="96000"/>
                  <a:pt x="38882" y="90661"/>
                  <a:pt x="36137" y="88200"/>
                </a:cubicBezTo>
                <a:cubicBezTo>
                  <a:pt x="35042" y="87216"/>
                  <a:pt x="33784" y="81916"/>
                  <a:pt x="33312" y="76400"/>
                </a:cubicBezTo>
                <a:cubicBezTo>
                  <a:pt x="32274" y="64288"/>
                  <a:pt x="22504" y="36000"/>
                  <a:pt x="19354" y="36000"/>
                </a:cubicBezTo>
                <a:close/>
              </a:path>
            </a:pathLst>
          </a:custGeom>
          <a:no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6" name="Google Shape;616;p52"/>
          <p:cNvGrpSpPr/>
          <p:nvPr/>
        </p:nvGrpSpPr>
        <p:grpSpPr>
          <a:xfrm>
            <a:off x="5807513" y="1969089"/>
            <a:ext cx="1932782" cy="474615"/>
            <a:chOff x="7304596" y="3127966"/>
            <a:chExt cx="1386600" cy="340494"/>
          </a:xfrm>
        </p:grpSpPr>
        <p:sp>
          <p:nvSpPr>
            <p:cNvPr id="617" name="Google Shape;617;p52"/>
            <p:cNvSpPr/>
            <p:nvPr/>
          </p:nvSpPr>
          <p:spPr>
            <a:xfrm>
              <a:off x="7860049" y="3127966"/>
              <a:ext cx="279900" cy="243600"/>
            </a:xfrm>
            <a:custGeom>
              <a:avLst/>
              <a:gdLst/>
              <a:ahLst/>
              <a:cxnLst/>
              <a:rect l="l" t="t" r="r" b="b"/>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18" name="Google Shape;618;p52"/>
            <p:cNvSpPr/>
            <p:nvPr/>
          </p:nvSpPr>
          <p:spPr>
            <a:xfrm>
              <a:off x="7362782" y="3127966"/>
              <a:ext cx="279900" cy="243600"/>
            </a:xfrm>
            <a:custGeom>
              <a:avLst/>
              <a:gdLst/>
              <a:ahLst/>
              <a:cxnLst/>
              <a:rect l="l" t="t" r="r" b="b"/>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619" name="Google Shape;619;p52"/>
            <p:cNvCxnSpPr/>
            <p:nvPr/>
          </p:nvCxnSpPr>
          <p:spPr>
            <a:xfrm>
              <a:off x="7304596" y="3468332"/>
              <a:ext cx="1386600" cy="0"/>
            </a:xfrm>
            <a:prstGeom prst="straightConnector1">
              <a:avLst/>
            </a:prstGeom>
            <a:noFill/>
            <a:ln w="25400" cap="flat" cmpd="sng">
              <a:solidFill>
                <a:srgbClr val="21BBAE"/>
              </a:solidFill>
              <a:prstDash val="solid"/>
              <a:round/>
              <a:headEnd type="none" w="sm" len="sm"/>
              <a:tailEnd type="none" w="sm" len="sm"/>
            </a:ln>
          </p:spPr>
        </p:cxnSp>
        <p:cxnSp>
          <p:nvCxnSpPr>
            <p:cNvPr id="620" name="Google Shape;620;p52"/>
            <p:cNvCxnSpPr/>
            <p:nvPr/>
          </p:nvCxnSpPr>
          <p:spPr>
            <a:xfrm>
              <a:off x="7502739" y="3371560"/>
              <a:ext cx="0" cy="96900"/>
            </a:xfrm>
            <a:prstGeom prst="straightConnector1">
              <a:avLst/>
            </a:prstGeom>
            <a:noFill/>
            <a:ln w="25400" cap="flat" cmpd="sng">
              <a:solidFill>
                <a:srgbClr val="21BBAE"/>
              </a:solidFill>
              <a:prstDash val="solid"/>
              <a:round/>
              <a:headEnd type="none" w="sm" len="sm"/>
              <a:tailEnd type="none" w="sm" len="sm"/>
            </a:ln>
          </p:spPr>
        </p:cxnSp>
        <p:cxnSp>
          <p:nvCxnSpPr>
            <p:cNvPr id="621" name="Google Shape;621;p52"/>
            <p:cNvCxnSpPr/>
            <p:nvPr/>
          </p:nvCxnSpPr>
          <p:spPr>
            <a:xfrm>
              <a:off x="8000009" y="3371560"/>
              <a:ext cx="0" cy="96900"/>
            </a:xfrm>
            <a:prstGeom prst="straightConnector1">
              <a:avLst/>
            </a:prstGeom>
            <a:noFill/>
            <a:ln w="25400" cap="flat" cmpd="sng">
              <a:solidFill>
                <a:srgbClr val="21BBAE"/>
              </a:solidFill>
              <a:prstDash val="solid"/>
              <a:round/>
              <a:headEnd type="none" w="sm" len="sm"/>
              <a:tailEnd type="none" w="sm" len="sm"/>
            </a:ln>
          </p:spPr>
        </p:cxnSp>
        <p:sp>
          <p:nvSpPr>
            <p:cNvPr id="622" name="Google Shape;622;p52"/>
            <p:cNvSpPr/>
            <p:nvPr/>
          </p:nvSpPr>
          <p:spPr>
            <a:xfrm>
              <a:off x="8355360" y="3127966"/>
              <a:ext cx="279900" cy="243600"/>
            </a:xfrm>
            <a:custGeom>
              <a:avLst/>
              <a:gdLst/>
              <a:ahLst/>
              <a:cxnLst/>
              <a:rect l="l" t="t" r="r" b="b"/>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623" name="Google Shape;623;p52"/>
            <p:cNvCxnSpPr/>
            <p:nvPr/>
          </p:nvCxnSpPr>
          <p:spPr>
            <a:xfrm>
              <a:off x="8495310" y="3371560"/>
              <a:ext cx="0" cy="96900"/>
            </a:xfrm>
            <a:prstGeom prst="straightConnector1">
              <a:avLst/>
            </a:prstGeom>
            <a:noFill/>
            <a:ln w="25400" cap="flat" cmpd="sng">
              <a:solidFill>
                <a:srgbClr val="21BBAE"/>
              </a:solidFill>
              <a:prstDash val="solid"/>
              <a:round/>
              <a:headEnd type="none" w="sm" len="sm"/>
              <a:tailEnd type="none" w="sm" len="sm"/>
            </a:ln>
          </p:spPr>
        </p:cxnSp>
      </p:grpSp>
      <p:pic>
        <p:nvPicPr>
          <p:cNvPr id="624" name="Google Shape;624;p52" descr="Pivotal Greenplum Logo.gif"/>
          <p:cNvPicPr preferRelativeResize="0"/>
          <p:nvPr/>
        </p:nvPicPr>
        <p:blipFill rotWithShape="1">
          <a:blip r:embed="rId3">
            <a:alphaModFix/>
          </a:blip>
          <a:srcRect/>
          <a:stretch/>
        </p:blipFill>
        <p:spPr>
          <a:xfrm>
            <a:off x="5931935" y="1061249"/>
            <a:ext cx="1730700" cy="644100"/>
          </a:xfrm>
          <a:prstGeom prst="rect">
            <a:avLst/>
          </a:prstGeom>
          <a:noFill/>
          <a:ln>
            <a:noFill/>
          </a:ln>
        </p:spPr>
      </p:pic>
      <p:sp>
        <p:nvSpPr>
          <p:cNvPr id="625" name="Google Shape;625;p52"/>
          <p:cNvSpPr txBox="1"/>
          <p:nvPr/>
        </p:nvSpPr>
        <p:spPr>
          <a:xfrm>
            <a:off x="4893437" y="1329727"/>
            <a:ext cx="861600" cy="461700"/>
          </a:xfrm>
          <a:prstGeom prst="rect">
            <a:avLst/>
          </a:prstGeom>
          <a:noFill/>
          <a:ln>
            <a:noFill/>
          </a:ln>
        </p:spPr>
        <p:txBody>
          <a:bodyPr spcFirstLastPara="1" wrap="square" lIns="91400" tIns="45675" rIns="91400" bIns="45675" anchor="t" anchorCtr="0">
            <a:noAutofit/>
          </a:bodyPr>
          <a:lstStyle/>
          <a:p>
            <a:pPr marL="0" marR="0" lvl="0" indent="0" algn="ctr" rtl="0">
              <a:lnSpc>
                <a:spcPct val="100000"/>
              </a:lnSpc>
              <a:spcBef>
                <a:spcPts val="0"/>
              </a:spcBef>
              <a:spcAft>
                <a:spcPts val="0"/>
              </a:spcAft>
              <a:buClr>
                <a:srgbClr val="4D4D4D"/>
              </a:buClr>
              <a:buSzPts val="800"/>
              <a:buFont typeface="Arial"/>
              <a:buNone/>
            </a:pPr>
            <a:r>
              <a:rPr lang="en" sz="800" b="1" i="0" u="none" strike="noStrike" cap="none">
                <a:solidFill>
                  <a:srgbClr val="4D4D4D"/>
                </a:solidFill>
                <a:latin typeface="Arial"/>
                <a:ea typeface="Arial"/>
                <a:cs typeface="Arial"/>
                <a:sym typeface="Arial"/>
              </a:rPr>
              <a:t>Spark - Greenplum connector</a:t>
            </a:r>
            <a:endParaRPr sz="1400" b="0" i="0" u="none" strike="noStrike" cap="none">
              <a:solidFill>
                <a:srgbClr val="000000"/>
              </a:solidFill>
              <a:latin typeface="Arial"/>
              <a:ea typeface="Arial"/>
              <a:cs typeface="Arial"/>
              <a:sym typeface="Arial"/>
            </a:endParaRPr>
          </a:p>
        </p:txBody>
      </p:sp>
      <p:pic>
        <p:nvPicPr>
          <p:cNvPr id="626" name="Google Shape;626;p52"/>
          <p:cNvPicPr preferRelativeResize="0"/>
          <p:nvPr/>
        </p:nvPicPr>
        <p:blipFill rotWithShape="1">
          <a:blip r:embed="rId4">
            <a:alphaModFix/>
          </a:blip>
          <a:srcRect/>
          <a:stretch/>
        </p:blipFill>
        <p:spPr>
          <a:xfrm>
            <a:off x="2495453" y="805311"/>
            <a:ext cx="2299800" cy="2182500"/>
          </a:xfrm>
          <a:prstGeom prst="rect">
            <a:avLst/>
          </a:prstGeom>
          <a:noFill/>
          <a:ln>
            <a:noFill/>
          </a:ln>
        </p:spPr>
      </p:pic>
      <p:pic>
        <p:nvPicPr>
          <p:cNvPr id="627" name="Google Shape;627;p52"/>
          <p:cNvPicPr preferRelativeResize="0"/>
          <p:nvPr/>
        </p:nvPicPr>
        <p:blipFill rotWithShape="1">
          <a:blip r:embed="rId5">
            <a:alphaModFix/>
          </a:blip>
          <a:srcRect/>
          <a:stretch/>
        </p:blipFill>
        <p:spPr>
          <a:xfrm>
            <a:off x="1065059" y="960379"/>
            <a:ext cx="1273500" cy="67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3"/>
          <p:cNvSpPr txBox="1">
            <a:spLocks noGrp="1"/>
          </p:cNvSpPr>
          <p:nvPr>
            <p:ph type="title"/>
          </p:nvPr>
        </p:nvSpPr>
        <p:spPr>
          <a:xfrm>
            <a:off x="192475" y="62379"/>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folHlink"/>
              </a:buClr>
              <a:buSzPts val="1100"/>
              <a:buFont typeface="Arial"/>
              <a:buNone/>
            </a:pPr>
            <a:r>
              <a:rPr lang="en" sz="2500" b="1" i="0" u="none" strike="noStrike" cap="none">
                <a:solidFill>
                  <a:schemeClr val="dk1"/>
                </a:solidFill>
                <a:latin typeface="Proxima Nova"/>
                <a:ea typeface="Proxima Nova"/>
                <a:cs typeface="Proxima Nova"/>
                <a:sym typeface="Proxima Nova"/>
              </a:rPr>
              <a:t>Greenplum Analytics: Language Agnostic </a:t>
            </a:r>
            <a:endParaRPr sz="25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100"/>
              <a:buFont typeface="Arial"/>
              <a:buNone/>
            </a:pPr>
            <a:endParaRPr sz="25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2500"/>
              <a:buFont typeface="Proxima Nova"/>
              <a:buNone/>
            </a:pPr>
            <a:endParaRPr sz="2500" b="1" i="0" u="none" strike="noStrike" cap="none">
              <a:solidFill>
                <a:schemeClr val="dk1"/>
              </a:solidFill>
              <a:latin typeface="Proxima Nova"/>
              <a:ea typeface="Proxima Nova"/>
              <a:cs typeface="Proxima Nova"/>
              <a:sym typeface="Proxima Nova"/>
            </a:endParaRPr>
          </a:p>
        </p:txBody>
      </p:sp>
      <p:pic>
        <p:nvPicPr>
          <p:cNvPr id="633" name="Google Shape;633;p53"/>
          <p:cNvPicPr preferRelativeResize="0"/>
          <p:nvPr/>
        </p:nvPicPr>
        <p:blipFill rotWithShape="1">
          <a:blip r:embed="rId3">
            <a:alphaModFix/>
          </a:blip>
          <a:srcRect/>
          <a:stretch/>
        </p:blipFill>
        <p:spPr>
          <a:xfrm>
            <a:off x="2558738" y="1089183"/>
            <a:ext cx="801900" cy="791100"/>
          </a:xfrm>
          <a:prstGeom prst="rect">
            <a:avLst/>
          </a:prstGeom>
          <a:noFill/>
          <a:ln>
            <a:noFill/>
          </a:ln>
        </p:spPr>
      </p:pic>
      <p:pic>
        <p:nvPicPr>
          <p:cNvPr id="634" name="Google Shape;634;p53"/>
          <p:cNvPicPr preferRelativeResize="0"/>
          <p:nvPr/>
        </p:nvPicPr>
        <p:blipFill rotWithShape="1">
          <a:blip r:embed="rId4">
            <a:alphaModFix/>
          </a:blip>
          <a:srcRect/>
          <a:stretch/>
        </p:blipFill>
        <p:spPr>
          <a:xfrm>
            <a:off x="796600" y="1061833"/>
            <a:ext cx="1214100" cy="886500"/>
          </a:xfrm>
          <a:prstGeom prst="rect">
            <a:avLst/>
          </a:prstGeom>
          <a:noFill/>
          <a:ln>
            <a:noFill/>
          </a:ln>
        </p:spPr>
      </p:pic>
      <p:pic>
        <p:nvPicPr>
          <p:cNvPr id="635" name="Google Shape;635;p53" descr="Java.png"/>
          <p:cNvPicPr preferRelativeResize="0"/>
          <p:nvPr/>
        </p:nvPicPr>
        <p:blipFill rotWithShape="1">
          <a:blip r:embed="rId5">
            <a:alphaModFix/>
          </a:blip>
          <a:srcRect/>
          <a:stretch/>
        </p:blipFill>
        <p:spPr>
          <a:xfrm>
            <a:off x="2475057" y="2204632"/>
            <a:ext cx="969300" cy="792900"/>
          </a:xfrm>
          <a:prstGeom prst="rect">
            <a:avLst/>
          </a:prstGeom>
          <a:noFill/>
          <a:ln>
            <a:noFill/>
          </a:ln>
        </p:spPr>
      </p:pic>
      <p:pic>
        <p:nvPicPr>
          <p:cNvPr id="636" name="Google Shape;636;p53" descr="perl.png"/>
          <p:cNvPicPr preferRelativeResize="0"/>
          <p:nvPr/>
        </p:nvPicPr>
        <p:blipFill rotWithShape="1">
          <a:blip r:embed="rId6">
            <a:alphaModFix/>
          </a:blip>
          <a:srcRect/>
          <a:stretch/>
        </p:blipFill>
        <p:spPr>
          <a:xfrm>
            <a:off x="943174" y="2267093"/>
            <a:ext cx="921000" cy="914100"/>
          </a:xfrm>
          <a:prstGeom prst="rect">
            <a:avLst/>
          </a:prstGeom>
          <a:noFill/>
          <a:ln>
            <a:noFill/>
          </a:ln>
        </p:spPr>
      </p:pic>
      <p:pic>
        <p:nvPicPr>
          <p:cNvPr id="637" name="Google Shape;637;p53" descr="The_C_Programming_Language_logo.svg.png"/>
          <p:cNvPicPr preferRelativeResize="0"/>
          <p:nvPr/>
        </p:nvPicPr>
        <p:blipFill rotWithShape="1">
          <a:blip r:embed="rId7">
            <a:alphaModFix/>
          </a:blip>
          <a:srcRect/>
          <a:stretch/>
        </p:blipFill>
        <p:spPr>
          <a:xfrm>
            <a:off x="907770" y="3435823"/>
            <a:ext cx="991800" cy="914100"/>
          </a:xfrm>
          <a:prstGeom prst="rect">
            <a:avLst/>
          </a:prstGeom>
          <a:noFill/>
          <a:ln>
            <a:noFill/>
          </a:ln>
        </p:spPr>
      </p:pic>
      <p:pic>
        <p:nvPicPr>
          <p:cNvPr id="638" name="Google Shape;638;p53" descr="sql-512.png"/>
          <p:cNvPicPr preferRelativeResize="0"/>
          <p:nvPr/>
        </p:nvPicPr>
        <p:blipFill rotWithShape="1">
          <a:blip r:embed="rId8">
            <a:alphaModFix/>
          </a:blip>
          <a:srcRect/>
          <a:stretch/>
        </p:blipFill>
        <p:spPr>
          <a:xfrm>
            <a:off x="2372386" y="3305635"/>
            <a:ext cx="1174500" cy="1174500"/>
          </a:xfrm>
          <a:prstGeom prst="rect">
            <a:avLst/>
          </a:prstGeom>
          <a:noFill/>
          <a:ln>
            <a:noFill/>
          </a:ln>
        </p:spPr>
      </p:pic>
      <p:pic>
        <p:nvPicPr>
          <p:cNvPr id="639" name="Google Shape;639;p53" descr="mono_vertical_large.png"/>
          <p:cNvPicPr preferRelativeResize="0"/>
          <p:nvPr/>
        </p:nvPicPr>
        <p:blipFill rotWithShape="1">
          <a:blip r:embed="rId9">
            <a:alphaModFix/>
          </a:blip>
          <a:srcRect/>
          <a:stretch/>
        </p:blipFill>
        <p:spPr>
          <a:xfrm>
            <a:off x="4658706" y="3508508"/>
            <a:ext cx="781500" cy="648000"/>
          </a:xfrm>
          <a:prstGeom prst="rect">
            <a:avLst/>
          </a:prstGeom>
          <a:noFill/>
          <a:ln>
            <a:noFill/>
          </a:ln>
        </p:spPr>
      </p:pic>
      <p:sp>
        <p:nvSpPr>
          <p:cNvPr id="640" name="Google Shape;640;p53"/>
          <p:cNvSpPr txBox="1"/>
          <p:nvPr/>
        </p:nvSpPr>
        <p:spPr>
          <a:xfrm>
            <a:off x="4050720" y="966823"/>
            <a:ext cx="5037251" cy="2338800"/>
          </a:xfrm>
          <a:prstGeom prst="rect">
            <a:avLst/>
          </a:prstGeom>
          <a:noFill/>
          <a:ln>
            <a:noFill/>
          </a:ln>
        </p:spPr>
        <p:txBody>
          <a:bodyPr spcFirstLastPara="1" wrap="square" lIns="91425" tIns="91425" rIns="91425" bIns="91425" anchor="t" anchorCtr="0">
            <a:noAutofit/>
          </a:bodyPr>
          <a:lstStyle/>
          <a:p>
            <a:pPr marL="342900" marR="0" lvl="0" indent="-330200" algn="l" rtl="0">
              <a:lnSpc>
                <a:spcPct val="100000"/>
              </a:lnSpc>
              <a:spcBef>
                <a:spcPts val="0"/>
              </a:spcBef>
              <a:spcAft>
                <a:spcPts val="0"/>
              </a:spcAft>
              <a:buClr>
                <a:schemeClr val="dk1"/>
              </a:buClr>
              <a:buSzPts val="2000"/>
              <a:buFont typeface="Proxima Nova"/>
              <a:buChar char="•"/>
            </a:pPr>
            <a:r>
              <a:rPr lang="en" sz="2000" b="1" i="0" u="none" strike="noStrike" cap="none">
                <a:solidFill>
                  <a:srgbClr val="212121"/>
                </a:solidFill>
                <a:latin typeface="Proxima Nova"/>
                <a:ea typeface="Proxima Nova"/>
                <a:cs typeface="Proxima Nova"/>
                <a:sym typeface="Proxima Nova"/>
              </a:rPr>
              <a:t>Interfaces</a:t>
            </a:r>
            <a:endParaRPr sz="1400" b="1" i="0" u="none" strike="noStrike" cap="none">
              <a:solidFill>
                <a:srgbClr val="212121"/>
              </a:solidFill>
              <a:latin typeface="Proxima Nova"/>
              <a:ea typeface="Proxima Nova"/>
              <a:cs typeface="Proxima Nova"/>
              <a:sym typeface="Proxima Nova"/>
            </a:endParaRPr>
          </a:p>
          <a:p>
            <a:pPr marL="800100" marR="0" lvl="1" indent="-330200" algn="l" rtl="0">
              <a:lnSpc>
                <a:spcPct val="100000"/>
              </a:lnSpc>
              <a:spcBef>
                <a:spcPts val="0"/>
              </a:spcBef>
              <a:spcAft>
                <a:spcPts val="0"/>
              </a:spcAft>
              <a:buClr>
                <a:schemeClr val="dk1"/>
              </a:buClr>
              <a:buSzPts val="2000"/>
              <a:buFont typeface="Proxima Nova"/>
              <a:buChar char="•"/>
            </a:pPr>
            <a:r>
              <a:rPr lang="en" sz="2000" b="0" i="0" u="none" strike="noStrike" cap="none">
                <a:solidFill>
                  <a:srgbClr val="212121"/>
                </a:solidFill>
                <a:latin typeface="Proxima Nova"/>
                <a:ea typeface="Proxima Nova"/>
                <a:cs typeface="Proxima Nova"/>
                <a:sym typeface="Proxima Nova"/>
              </a:rPr>
              <a:t>User Defined Types</a:t>
            </a:r>
            <a:endParaRPr sz="1400" b="0" i="0" u="none" strike="noStrike" cap="none">
              <a:solidFill>
                <a:srgbClr val="212121"/>
              </a:solidFill>
              <a:latin typeface="Proxima Nova"/>
              <a:ea typeface="Proxima Nova"/>
              <a:cs typeface="Proxima Nova"/>
              <a:sym typeface="Proxima Nova"/>
            </a:endParaRPr>
          </a:p>
          <a:p>
            <a:pPr marL="800100" marR="0" lvl="1" indent="-330200" algn="l" rtl="0">
              <a:lnSpc>
                <a:spcPct val="100000"/>
              </a:lnSpc>
              <a:spcBef>
                <a:spcPts val="0"/>
              </a:spcBef>
              <a:spcAft>
                <a:spcPts val="0"/>
              </a:spcAft>
              <a:buClr>
                <a:schemeClr val="dk1"/>
              </a:buClr>
              <a:buSzPts val="2000"/>
              <a:buFont typeface="Proxima Nova"/>
              <a:buChar char="•"/>
            </a:pPr>
            <a:r>
              <a:rPr lang="en" sz="2000" b="0" i="0" u="none" strike="noStrike" cap="none">
                <a:solidFill>
                  <a:srgbClr val="212121"/>
                </a:solidFill>
                <a:latin typeface="Proxima Nova"/>
                <a:ea typeface="Proxima Nova"/>
                <a:cs typeface="Proxima Nova"/>
                <a:sym typeface="Proxima Nova"/>
              </a:rPr>
              <a:t>User Defined Functions</a:t>
            </a:r>
            <a:endParaRPr sz="1400" b="0" i="0" u="none" strike="noStrike" cap="none">
              <a:solidFill>
                <a:srgbClr val="212121"/>
              </a:solidFill>
              <a:latin typeface="Proxima Nova"/>
              <a:ea typeface="Proxima Nova"/>
              <a:cs typeface="Proxima Nova"/>
              <a:sym typeface="Proxima Nova"/>
            </a:endParaRPr>
          </a:p>
          <a:p>
            <a:pPr marL="800100" marR="0" lvl="1" indent="-330200" algn="l" rtl="0">
              <a:lnSpc>
                <a:spcPct val="100000"/>
              </a:lnSpc>
              <a:spcBef>
                <a:spcPts val="0"/>
              </a:spcBef>
              <a:spcAft>
                <a:spcPts val="0"/>
              </a:spcAft>
              <a:buClr>
                <a:schemeClr val="dk1"/>
              </a:buClr>
              <a:buSzPts val="2000"/>
              <a:buFont typeface="Proxima Nova"/>
              <a:buChar char="•"/>
            </a:pPr>
            <a:r>
              <a:rPr lang="en" sz="2000" b="0" i="0" u="none" strike="noStrike" cap="none">
                <a:solidFill>
                  <a:srgbClr val="212121"/>
                </a:solidFill>
                <a:latin typeface="Proxima Nova"/>
                <a:ea typeface="Proxima Nova"/>
                <a:cs typeface="Proxima Nova"/>
                <a:sym typeface="Proxima Nova"/>
              </a:rPr>
              <a:t>User Defined Aggregates</a:t>
            </a:r>
            <a:endParaRPr sz="1400" b="0" i="0" u="none" strike="noStrike" cap="none">
              <a:solidFill>
                <a:srgbClr val="212121"/>
              </a:solidFill>
              <a:latin typeface="Proxima Nova"/>
              <a:ea typeface="Proxima Nova"/>
              <a:cs typeface="Proxima Nova"/>
              <a:sym typeface="Proxima Nova"/>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12121"/>
              </a:solidFill>
              <a:latin typeface="Proxima Nova"/>
              <a:ea typeface="Proxima Nova"/>
              <a:cs typeface="Proxima Nova"/>
              <a:sym typeface="Proxima Nova"/>
            </a:endParaRPr>
          </a:p>
          <a:p>
            <a:pPr marL="342900" marR="0" lvl="0" indent="-330200" algn="l" rtl="0">
              <a:lnSpc>
                <a:spcPct val="100000"/>
              </a:lnSpc>
              <a:spcBef>
                <a:spcPts val="0"/>
              </a:spcBef>
              <a:spcAft>
                <a:spcPts val="0"/>
              </a:spcAft>
              <a:buClr>
                <a:schemeClr val="dk1"/>
              </a:buClr>
              <a:buSzPts val="2000"/>
              <a:buFont typeface="Proxima Nova"/>
              <a:buChar char="•"/>
            </a:pPr>
            <a:r>
              <a:rPr lang="en" sz="2000" b="1" i="0" u="none" strike="noStrike" cap="none">
                <a:solidFill>
                  <a:srgbClr val="212121"/>
                </a:solidFill>
                <a:latin typeface="Proxima Nova"/>
                <a:ea typeface="Proxima Nova"/>
                <a:cs typeface="Proxima Nova"/>
                <a:sym typeface="Proxima Nova"/>
              </a:rPr>
              <a:t>Foundational work for containerized Python and R compute environments</a:t>
            </a:r>
            <a:endParaRPr sz="2000" b="1" i="0" u="none" strike="noStrike" cap="none">
              <a:solidFill>
                <a:srgbClr val="212121"/>
              </a:solidFill>
              <a:latin typeface="Proxima Nova"/>
              <a:ea typeface="Proxima Nova"/>
              <a:cs typeface="Proxima Nova"/>
              <a:sym typeface="Proxima Nova"/>
            </a:endParaRPr>
          </a:p>
        </p:txBody>
      </p:sp>
      <p:pic>
        <p:nvPicPr>
          <p:cNvPr id="641" name="Google Shape;641;p53"/>
          <p:cNvPicPr preferRelativeResize="0"/>
          <p:nvPr/>
        </p:nvPicPr>
        <p:blipFill rotWithShape="1">
          <a:blip r:embed="rId4">
            <a:alphaModFix/>
          </a:blip>
          <a:srcRect/>
          <a:stretch/>
        </p:blipFill>
        <p:spPr>
          <a:xfrm>
            <a:off x="5687976" y="3579628"/>
            <a:ext cx="772200" cy="505800"/>
          </a:xfrm>
          <a:prstGeom prst="rect">
            <a:avLst/>
          </a:prstGeom>
          <a:noFill/>
          <a:ln>
            <a:noFill/>
          </a:ln>
        </p:spPr>
      </p:pic>
      <p:pic>
        <p:nvPicPr>
          <p:cNvPr id="642" name="Google Shape;642;p53" descr="mono_vertical_large.png"/>
          <p:cNvPicPr preferRelativeResize="0"/>
          <p:nvPr/>
        </p:nvPicPr>
        <p:blipFill rotWithShape="1">
          <a:blip r:embed="rId9">
            <a:alphaModFix/>
          </a:blip>
          <a:srcRect/>
          <a:stretch/>
        </p:blipFill>
        <p:spPr>
          <a:xfrm>
            <a:off x="6861162" y="3508508"/>
            <a:ext cx="781500" cy="648000"/>
          </a:xfrm>
          <a:prstGeom prst="rect">
            <a:avLst/>
          </a:prstGeom>
          <a:noFill/>
          <a:ln>
            <a:noFill/>
          </a:ln>
        </p:spPr>
      </p:pic>
      <p:pic>
        <p:nvPicPr>
          <p:cNvPr id="643" name="Google Shape;643;p53"/>
          <p:cNvPicPr preferRelativeResize="0"/>
          <p:nvPr/>
        </p:nvPicPr>
        <p:blipFill rotWithShape="1">
          <a:blip r:embed="rId3">
            <a:alphaModFix/>
          </a:blip>
          <a:srcRect/>
          <a:stretch/>
        </p:blipFill>
        <p:spPr>
          <a:xfrm>
            <a:off x="8060218" y="3433195"/>
            <a:ext cx="633000" cy="678600"/>
          </a:xfrm>
          <a:prstGeom prst="rect">
            <a:avLst/>
          </a:prstGeom>
          <a:noFill/>
          <a:ln>
            <a:noFill/>
          </a:ln>
        </p:spPr>
      </p:pic>
      <p:sp>
        <p:nvSpPr>
          <p:cNvPr id="644" name="Google Shape;644;p53"/>
          <p:cNvSpPr/>
          <p:nvPr/>
        </p:nvSpPr>
        <p:spPr>
          <a:xfrm>
            <a:off x="5360145" y="3429339"/>
            <a:ext cx="4542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000000"/>
                </a:solidFill>
                <a:latin typeface="Arial"/>
                <a:ea typeface="Arial"/>
                <a:cs typeface="Arial"/>
                <a:sym typeface="Arial"/>
              </a:rPr>
              <a:t>+</a:t>
            </a:r>
            <a:endParaRPr sz="3600" b="0" i="0" u="none" strike="noStrike" cap="none">
              <a:solidFill>
                <a:srgbClr val="000000"/>
              </a:solidFill>
              <a:latin typeface="Arial"/>
              <a:ea typeface="Arial"/>
              <a:cs typeface="Arial"/>
              <a:sym typeface="Arial"/>
            </a:endParaRPr>
          </a:p>
        </p:txBody>
      </p:sp>
      <p:sp>
        <p:nvSpPr>
          <p:cNvPr id="645" name="Google Shape;645;p53"/>
          <p:cNvSpPr/>
          <p:nvPr/>
        </p:nvSpPr>
        <p:spPr>
          <a:xfrm>
            <a:off x="7636858" y="3419339"/>
            <a:ext cx="4542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000000"/>
                </a:solidFill>
                <a:latin typeface="Arial"/>
                <a:ea typeface="Arial"/>
                <a:cs typeface="Arial"/>
                <a:sym typeface="Arial"/>
              </a:rPr>
              <a:t>+</a:t>
            </a:r>
            <a:endParaRPr sz="3600" b="0" i="0" u="none" strike="noStrike" cap="none">
              <a:solidFill>
                <a:srgbClr val="000000"/>
              </a:solidFill>
              <a:latin typeface="Arial"/>
              <a:ea typeface="Arial"/>
              <a:cs typeface="Arial"/>
              <a:sym typeface="Arial"/>
            </a:endParaRPr>
          </a:p>
        </p:txBody>
      </p:sp>
      <p:sp>
        <p:nvSpPr>
          <p:cNvPr id="646" name="Google Shape;646;p53"/>
          <p:cNvSpPr/>
          <p:nvPr/>
        </p:nvSpPr>
        <p:spPr>
          <a:xfrm>
            <a:off x="4530124" y="3338809"/>
            <a:ext cx="2001300" cy="960900"/>
          </a:xfrm>
          <a:prstGeom prst="roundRect">
            <a:avLst>
              <a:gd name="adj" fmla="val 10249"/>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
        <p:nvSpPr>
          <p:cNvPr id="647" name="Google Shape;647;p53"/>
          <p:cNvSpPr/>
          <p:nvPr/>
        </p:nvSpPr>
        <p:spPr>
          <a:xfrm>
            <a:off x="6683945" y="3325635"/>
            <a:ext cx="2116200" cy="960900"/>
          </a:xfrm>
          <a:prstGeom prst="roundRect">
            <a:avLst>
              <a:gd name="adj" fmla="val 10249"/>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500" b="1" i="0" u="none" strike="noStrike" cap="none">
                <a:solidFill>
                  <a:schemeClr val="dk1"/>
                </a:solidFill>
                <a:latin typeface="Proxima Nova"/>
                <a:ea typeface="Proxima Nova"/>
                <a:cs typeface="Proxima Nova"/>
                <a:sym typeface="Proxima Nova"/>
              </a:rPr>
              <a:t>R/Python Containerization on Greenplum: PL/Container </a:t>
            </a:r>
            <a:endParaRPr sz="2500" b="1" i="0" u="none" strike="noStrike" cap="none">
              <a:solidFill>
                <a:schemeClr val="dk1"/>
              </a:solidFill>
              <a:latin typeface="Proxima Nova"/>
              <a:ea typeface="Proxima Nova"/>
              <a:cs typeface="Proxima Nova"/>
              <a:sym typeface="Proxima Nova"/>
            </a:endParaRPr>
          </a:p>
        </p:txBody>
      </p:sp>
      <p:sp>
        <p:nvSpPr>
          <p:cNvPr id="653" name="Google Shape;653;p54"/>
          <p:cNvSpPr txBox="1">
            <a:spLocks noGrp="1"/>
          </p:cNvSpPr>
          <p:nvPr>
            <p:ph type="body" idx="1"/>
          </p:nvPr>
        </p:nvSpPr>
        <p:spPr>
          <a:xfrm>
            <a:off x="1154512" y="2085721"/>
            <a:ext cx="7333200" cy="20688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10000"/>
              </a:lnSpc>
              <a:spcBef>
                <a:spcPts val="0"/>
              </a:spcBef>
              <a:spcAft>
                <a:spcPts val="0"/>
              </a:spcAft>
              <a:buClr>
                <a:schemeClr val="dk1"/>
              </a:buClr>
              <a:buSzPts val="1600"/>
              <a:buFont typeface="Proxima Nova"/>
              <a:buChar char="●"/>
            </a:pPr>
            <a:r>
              <a:rPr lang="en" sz="1600" b="0" i="0" u="none" strike="noStrike" cap="none">
                <a:solidFill>
                  <a:schemeClr val="dk1"/>
                </a:solidFill>
                <a:latin typeface="Proxima Nova"/>
                <a:ea typeface="Proxima Nova"/>
                <a:cs typeface="Proxima Nova"/>
                <a:sym typeface="Proxima Nova"/>
              </a:rPr>
              <a:t>Deploy Custom R &amp; Python Developer Environment(s) To Cluster</a:t>
            </a:r>
            <a:endParaRPr sz="1400" b="0" i="0" u="none" strike="noStrike" cap="none">
              <a:solidFill>
                <a:schemeClr val="dk1"/>
              </a:solidFill>
              <a:latin typeface="Proxima Nova"/>
              <a:ea typeface="Proxima Nova"/>
              <a:cs typeface="Proxima Nova"/>
              <a:sym typeface="Proxima Nova"/>
            </a:endParaRPr>
          </a:p>
          <a:p>
            <a:pPr marL="285750" marR="0" lvl="0" indent="-285750" algn="l" rtl="0">
              <a:lnSpc>
                <a:spcPct val="110000"/>
              </a:lnSpc>
              <a:spcBef>
                <a:spcPts val="1000"/>
              </a:spcBef>
              <a:spcAft>
                <a:spcPts val="0"/>
              </a:spcAft>
              <a:buClr>
                <a:schemeClr val="dk1"/>
              </a:buClr>
              <a:buSzPts val="1600"/>
              <a:buFont typeface="Proxima Nova"/>
              <a:buChar char="●"/>
            </a:pPr>
            <a:r>
              <a:rPr lang="en" sz="1600" b="0" i="0" u="none" strike="noStrike" cap="none">
                <a:solidFill>
                  <a:schemeClr val="dk1"/>
                </a:solidFill>
                <a:latin typeface="Proxima Nova"/>
                <a:ea typeface="Proxima Nova"/>
                <a:cs typeface="Proxima Nova"/>
                <a:sym typeface="Proxima Nova"/>
              </a:rPr>
              <a:t>Execute Functions in Isolated Secure Containers</a:t>
            </a:r>
            <a:endParaRPr sz="1400" b="0" i="0" u="none" strike="noStrike" cap="none">
              <a:solidFill>
                <a:schemeClr val="dk1"/>
              </a:solidFill>
              <a:latin typeface="Proxima Nova"/>
              <a:ea typeface="Proxima Nova"/>
              <a:cs typeface="Proxima Nova"/>
              <a:sym typeface="Proxima Nova"/>
            </a:endParaRPr>
          </a:p>
          <a:p>
            <a:pPr marL="285750" marR="0" lvl="0" indent="-285750" algn="l" rtl="0">
              <a:lnSpc>
                <a:spcPct val="110000"/>
              </a:lnSpc>
              <a:spcBef>
                <a:spcPts val="1000"/>
              </a:spcBef>
              <a:spcAft>
                <a:spcPts val="0"/>
              </a:spcAft>
              <a:buClr>
                <a:schemeClr val="dk1"/>
              </a:buClr>
              <a:buSzPts val="1600"/>
              <a:buFont typeface="Proxima Nova"/>
              <a:buChar char="●"/>
            </a:pPr>
            <a:r>
              <a:rPr lang="en" sz="1600" b="0" i="0" u="none" strike="noStrike" cap="none">
                <a:solidFill>
                  <a:schemeClr val="dk1"/>
                </a:solidFill>
                <a:latin typeface="Proxima Nova"/>
                <a:ea typeface="Proxima Nova"/>
                <a:cs typeface="Proxima Nova"/>
                <a:sym typeface="Proxima Nova"/>
              </a:rPr>
              <a:t>Deploy code and functions as non super-user</a:t>
            </a:r>
            <a:endParaRPr sz="1400" b="0" i="0" u="none" strike="noStrike" cap="none">
              <a:solidFill>
                <a:schemeClr val="dk1"/>
              </a:solidFill>
              <a:latin typeface="Proxima Nova"/>
              <a:ea typeface="Proxima Nova"/>
              <a:cs typeface="Proxima Nova"/>
              <a:sym typeface="Proxima Nova"/>
            </a:endParaRPr>
          </a:p>
          <a:p>
            <a:pPr marL="285750" marR="0" lvl="0" indent="-285750" algn="l" rtl="0">
              <a:lnSpc>
                <a:spcPct val="110000"/>
              </a:lnSpc>
              <a:spcBef>
                <a:spcPts val="1000"/>
              </a:spcBef>
              <a:spcAft>
                <a:spcPts val="0"/>
              </a:spcAft>
              <a:buClr>
                <a:schemeClr val="dk1"/>
              </a:buClr>
              <a:buSzPts val="1600"/>
              <a:buFont typeface="Proxima Nova"/>
              <a:buChar char="●"/>
            </a:pPr>
            <a:r>
              <a:rPr lang="en" sz="1600" b="0" i="0" u="none" strike="noStrike" cap="none">
                <a:solidFill>
                  <a:schemeClr val="dk1"/>
                </a:solidFill>
                <a:latin typeface="Proxima Nova"/>
                <a:ea typeface="Proxima Nova"/>
                <a:cs typeface="Proxima Nova"/>
                <a:sym typeface="Proxima Nova"/>
              </a:rPr>
              <a:t>Package any custom Python and R modules in the deployment</a:t>
            </a:r>
            <a:endParaRPr sz="1400" b="0" i="0" u="none" strike="noStrike" cap="none">
              <a:solidFill>
                <a:schemeClr val="dk1"/>
              </a:solidFill>
              <a:latin typeface="Proxima Nova"/>
              <a:ea typeface="Proxima Nova"/>
              <a:cs typeface="Proxima Nova"/>
              <a:sym typeface="Proxima Nova"/>
            </a:endParaRPr>
          </a:p>
          <a:p>
            <a:pPr marL="285750" marR="0" lvl="0" indent="-285750" algn="l" rtl="0">
              <a:lnSpc>
                <a:spcPct val="110000"/>
              </a:lnSpc>
              <a:spcBef>
                <a:spcPts val="1000"/>
              </a:spcBef>
              <a:spcAft>
                <a:spcPts val="0"/>
              </a:spcAft>
              <a:buClr>
                <a:schemeClr val="dk1"/>
              </a:buClr>
              <a:buSzPts val="1600"/>
              <a:buFont typeface="Proxima Nova"/>
              <a:buChar char="●"/>
            </a:pPr>
            <a:r>
              <a:rPr lang="en" sz="1600" b="0" i="0" u="none" strike="noStrike" cap="none">
                <a:solidFill>
                  <a:schemeClr val="dk1"/>
                </a:solidFill>
                <a:latin typeface="Proxima Nova"/>
                <a:ea typeface="Proxima Nova"/>
                <a:cs typeface="Proxima Nova"/>
                <a:sym typeface="Proxima Nova"/>
              </a:rPr>
              <a:t>Pre-configured for Data Science or customized images by users</a:t>
            </a:r>
            <a:endParaRPr sz="1600" b="0" i="0" u="none" strike="noStrike" cap="none">
              <a:solidFill>
                <a:schemeClr val="dk1"/>
              </a:solidFill>
              <a:latin typeface="Proxima Nova"/>
              <a:ea typeface="Proxima Nova"/>
              <a:cs typeface="Proxima Nova"/>
              <a:sym typeface="Proxima Nova"/>
            </a:endParaRPr>
          </a:p>
          <a:p>
            <a:pPr marL="285750" marR="0" lvl="0" indent="-285750" algn="l" rtl="0">
              <a:lnSpc>
                <a:spcPct val="110000"/>
              </a:lnSpc>
              <a:spcBef>
                <a:spcPts val="1000"/>
              </a:spcBef>
              <a:spcAft>
                <a:spcPts val="0"/>
              </a:spcAft>
              <a:buClr>
                <a:schemeClr val="dk1"/>
              </a:buClr>
              <a:buSzPts val="1600"/>
              <a:buFont typeface="Proxima Nova"/>
              <a:buChar char="●"/>
            </a:pPr>
            <a:r>
              <a:rPr lang="en" sz="1600" b="0" i="0" u="none" strike="noStrike" cap="none">
                <a:solidFill>
                  <a:schemeClr val="dk1"/>
                </a:solidFill>
                <a:latin typeface="Proxima Nova"/>
                <a:ea typeface="Proxima Nova"/>
                <a:cs typeface="Proxima Nova"/>
                <a:sym typeface="Proxima Nova"/>
              </a:rPr>
              <a:t>Multiple developer environments on same cluster</a:t>
            </a:r>
            <a:endParaRPr sz="1600" b="0" i="0" u="none" strike="noStrike" cap="none">
              <a:solidFill>
                <a:schemeClr val="dk1"/>
              </a:solidFill>
              <a:latin typeface="Proxima Nova"/>
              <a:ea typeface="Proxima Nova"/>
              <a:cs typeface="Proxima Nova"/>
              <a:sym typeface="Proxima Nova"/>
            </a:endParaRPr>
          </a:p>
        </p:txBody>
      </p:sp>
      <p:pic>
        <p:nvPicPr>
          <p:cNvPr id="654" name="Google Shape;654;p54" descr="mono_vertical_large.png"/>
          <p:cNvPicPr preferRelativeResize="0"/>
          <p:nvPr/>
        </p:nvPicPr>
        <p:blipFill rotWithShape="1">
          <a:blip r:embed="rId3">
            <a:alphaModFix/>
          </a:blip>
          <a:srcRect/>
          <a:stretch/>
        </p:blipFill>
        <p:spPr>
          <a:xfrm>
            <a:off x="2190712" y="1017878"/>
            <a:ext cx="781500" cy="648000"/>
          </a:xfrm>
          <a:prstGeom prst="rect">
            <a:avLst/>
          </a:prstGeom>
          <a:noFill/>
          <a:ln>
            <a:noFill/>
          </a:ln>
        </p:spPr>
      </p:pic>
      <p:pic>
        <p:nvPicPr>
          <p:cNvPr id="655" name="Google Shape;655;p54"/>
          <p:cNvPicPr preferRelativeResize="0"/>
          <p:nvPr/>
        </p:nvPicPr>
        <p:blipFill rotWithShape="1">
          <a:blip r:embed="rId4">
            <a:alphaModFix/>
          </a:blip>
          <a:srcRect/>
          <a:stretch/>
        </p:blipFill>
        <p:spPr>
          <a:xfrm>
            <a:off x="3219983" y="1088999"/>
            <a:ext cx="772200" cy="505800"/>
          </a:xfrm>
          <a:prstGeom prst="rect">
            <a:avLst/>
          </a:prstGeom>
          <a:noFill/>
          <a:ln>
            <a:noFill/>
          </a:ln>
        </p:spPr>
      </p:pic>
      <p:pic>
        <p:nvPicPr>
          <p:cNvPr id="656" name="Google Shape;656;p54" descr="mono_vertical_large.png"/>
          <p:cNvPicPr preferRelativeResize="0"/>
          <p:nvPr/>
        </p:nvPicPr>
        <p:blipFill rotWithShape="1">
          <a:blip r:embed="rId3">
            <a:alphaModFix/>
          </a:blip>
          <a:srcRect/>
          <a:stretch/>
        </p:blipFill>
        <p:spPr>
          <a:xfrm>
            <a:off x="4875788" y="1017878"/>
            <a:ext cx="781500" cy="648000"/>
          </a:xfrm>
          <a:prstGeom prst="rect">
            <a:avLst/>
          </a:prstGeom>
          <a:noFill/>
          <a:ln>
            <a:noFill/>
          </a:ln>
        </p:spPr>
      </p:pic>
      <p:pic>
        <p:nvPicPr>
          <p:cNvPr id="657" name="Google Shape;657;p54"/>
          <p:cNvPicPr preferRelativeResize="0"/>
          <p:nvPr/>
        </p:nvPicPr>
        <p:blipFill rotWithShape="1">
          <a:blip r:embed="rId5">
            <a:alphaModFix/>
          </a:blip>
          <a:srcRect/>
          <a:stretch/>
        </p:blipFill>
        <p:spPr>
          <a:xfrm>
            <a:off x="6074844" y="942565"/>
            <a:ext cx="633000" cy="678600"/>
          </a:xfrm>
          <a:prstGeom prst="rect">
            <a:avLst/>
          </a:prstGeom>
          <a:noFill/>
          <a:ln>
            <a:noFill/>
          </a:ln>
        </p:spPr>
      </p:pic>
      <p:sp>
        <p:nvSpPr>
          <p:cNvPr id="658" name="Google Shape;658;p54"/>
          <p:cNvSpPr/>
          <p:nvPr/>
        </p:nvSpPr>
        <p:spPr>
          <a:xfrm>
            <a:off x="2892151" y="938710"/>
            <a:ext cx="4542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3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59" name="Google Shape;659;p54"/>
          <p:cNvSpPr/>
          <p:nvPr/>
        </p:nvSpPr>
        <p:spPr>
          <a:xfrm>
            <a:off x="5651484" y="928710"/>
            <a:ext cx="4542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3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60" name="Google Shape;660;p54"/>
          <p:cNvSpPr/>
          <p:nvPr/>
        </p:nvSpPr>
        <p:spPr>
          <a:xfrm>
            <a:off x="4698572" y="835006"/>
            <a:ext cx="2116200" cy="960900"/>
          </a:xfrm>
          <a:prstGeom prst="roundRect">
            <a:avLst>
              <a:gd name="adj" fmla="val 10249"/>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
        <p:nvSpPr>
          <p:cNvPr id="661" name="Google Shape;661;p54"/>
          <p:cNvSpPr/>
          <p:nvPr/>
        </p:nvSpPr>
        <p:spPr>
          <a:xfrm>
            <a:off x="2082363" y="835006"/>
            <a:ext cx="2116200" cy="960900"/>
          </a:xfrm>
          <a:prstGeom prst="roundRect">
            <a:avLst>
              <a:gd name="adj" fmla="val 10249"/>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B223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500" b="1" i="0" u="none" strike="noStrike" cap="none">
                <a:solidFill>
                  <a:schemeClr val="dk1"/>
                </a:solidFill>
                <a:latin typeface="Proxima Nova"/>
                <a:ea typeface="Proxima Nova"/>
                <a:cs typeface="Proxima Nova"/>
                <a:sym typeface="Proxima Nova"/>
              </a:rPr>
              <a:t>SQL Containerization: Greenplum Resource Groups</a:t>
            </a:r>
            <a:endParaRPr sz="2500" b="1" i="0" u="none" strike="noStrike" cap="none">
              <a:solidFill>
                <a:schemeClr val="dk1"/>
              </a:solidFill>
              <a:latin typeface="Proxima Nova"/>
              <a:ea typeface="Proxima Nova"/>
              <a:cs typeface="Proxima Nova"/>
              <a:sym typeface="Proxima Nova"/>
            </a:endParaRPr>
          </a:p>
        </p:txBody>
      </p:sp>
      <p:sp>
        <p:nvSpPr>
          <p:cNvPr id="667" name="Google Shape;667;p55"/>
          <p:cNvSpPr txBox="1">
            <a:spLocks noGrp="1"/>
          </p:cNvSpPr>
          <p:nvPr>
            <p:ph type="body" idx="1"/>
          </p:nvPr>
        </p:nvSpPr>
        <p:spPr>
          <a:xfrm>
            <a:off x="570255" y="900400"/>
            <a:ext cx="8216576" cy="958078"/>
          </a:xfrm>
          <a:prstGeom prst="rect">
            <a:avLst/>
          </a:prstGeom>
          <a:noFill/>
          <a:ln>
            <a:noFill/>
          </a:ln>
        </p:spPr>
        <p:txBody>
          <a:bodyPr spcFirstLastPara="1" wrap="square" lIns="91425" tIns="91425" rIns="91425" bIns="91425" anchor="t" anchorCtr="0">
            <a:noAutofit/>
          </a:bodyPr>
          <a:lstStyle/>
          <a:p>
            <a:pPr marL="285750" marR="0" lvl="0" indent="-285750" algn="l" rtl="0">
              <a:lnSpc>
                <a:spcPct val="110000"/>
              </a:lnSpc>
              <a:spcBef>
                <a:spcPts val="0"/>
              </a:spcBef>
              <a:spcAft>
                <a:spcPts val="0"/>
              </a:spcAft>
              <a:buClr>
                <a:schemeClr val="dk1"/>
              </a:buClr>
              <a:buSzPts val="1600"/>
              <a:buFont typeface="Proxima Nova"/>
              <a:buChar char="●"/>
            </a:pPr>
            <a:r>
              <a:rPr lang="en" sz="1800" b="0" i="0" u="none" strike="noStrike" cap="none">
                <a:solidFill>
                  <a:schemeClr val="dk1"/>
                </a:solidFill>
                <a:latin typeface="Proxima Nova"/>
                <a:ea typeface="Proxima Nova"/>
                <a:cs typeface="Proxima Nova"/>
                <a:sym typeface="Proxima Nova"/>
              </a:rPr>
              <a:t>Resource isolation for multi-tenancy and mixed analytical SQL workloads</a:t>
            </a:r>
            <a:endParaRPr sz="1800" b="0" i="0" u="none" strike="noStrike" cap="none">
              <a:solidFill>
                <a:schemeClr val="dk1"/>
              </a:solidFill>
              <a:latin typeface="Proxima Nova"/>
              <a:ea typeface="Proxima Nova"/>
              <a:cs typeface="Proxima Nova"/>
              <a:sym typeface="Proxima Nova"/>
            </a:endParaRPr>
          </a:p>
          <a:p>
            <a:pPr marL="285750" marR="0" lvl="0" indent="-285750" algn="l" rtl="0">
              <a:lnSpc>
                <a:spcPct val="110000"/>
              </a:lnSpc>
              <a:spcBef>
                <a:spcPts val="1000"/>
              </a:spcBef>
              <a:spcAft>
                <a:spcPts val="0"/>
              </a:spcAft>
              <a:buClr>
                <a:schemeClr val="dk1"/>
              </a:buClr>
              <a:buSzPts val="1600"/>
              <a:buFont typeface="Proxima Nova"/>
              <a:buChar char="●"/>
            </a:pPr>
            <a:r>
              <a:rPr lang="en" sz="1800" b="0" i="0" u="none" strike="noStrike" cap="none">
                <a:solidFill>
                  <a:schemeClr val="dk1"/>
                </a:solidFill>
                <a:latin typeface="Proxima Nova"/>
                <a:ea typeface="Proxima Nova"/>
                <a:cs typeface="Proxima Nova"/>
                <a:sym typeface="Proxima Nova"/>
              </a:rPr>
              <a:t>Enhances stability and manageability</a:t>
            </a:r>
            <a:endParaRPr/>
          </a:p>
          <a:p>
            <a:pPr marL="285750" marR="0" lvl="0" indent="-285750" algn="l" rtl="0">
              <a:lnSpc>
                <a:spcPct val="110000"/>
              </a:lnSpc>
              <a:spcBef>
                <a:spcPts val="1000"/>
              </a:spcBef>
              <a:spcAft>
                <a:spcPts val="0"/>
              </a:spcAft>
              <a:buClr>
                <a:schemeClr val="dk1"/>
              </a:buClr>
              <a:buSzPts val="1600"/>
              <a:buFont typeface="Proxima Nova"/>
              <a:buChar char="●"/>
            </a:pPr>
            <a:r>
              <a:rPr lang="en" sz="1800" b="0" i="0" u="none" strike="noStrike" cap="none">
                <a:solidFill>
                  <a:schemeClr val="dk1"/>
                </a:solidFill>
                <a:latin typeface="Proxima Nova"/>
                <a:ea typeface="Proxima Nova"/>
                <a:cs typeface="Proxima Nova"/>
                <a:sym typeface="Proxima Nova"/>
              </a:rPr>
              <a:t>Leverages Linux Cgroups </a:t>
            </a:r>
            <a:endParaRPr/>
          </a:p>
        </p:txBody>
      </p:sp>
      <p:pic>
        <p:nvPicPr>
          <p:cNvPr id="668" name="Google Shape;668;p55" descr="50f33fa1f5d44d8682941b5416b700a2.jpg"/>
          <p:cNvPicPr preferRelativeResize="0"/>
          <p:nvPr/>
        </p:nvPicPr>
        <p:blipFill rotWithShape="1">
          <a:blip r:embed="rId3">
            <a:alphaModFix/>
          </a:blip>
          <a:srcRect b="15666"/>
          <a:stretch/>
        </p:blipFill>
        <p:spPr>
          <a:xfrm>
            <a:off x="2737242" y="2517177"/>
            <a:ext cx="3578397" cy="2098326"/>
          </a:xfrm>
          <a:prstGeom prst="rect">
            <a:avLst/>
          </a:prstGeom>
          <a:noFill/>
          <a:ln>
            <a:noFill/>
          </a:ln>
        </p:spPr>
      </p:pic>
      <p:sp>
        <p:nvSpPr>
          <p:cNvPr id="669" name="Google Shape;669;p55"/>
          <p:cNvSpPr txBox="1"/>
          <p:nvPr/>
        </p:nvSpPr>
        <p:spPr>
          <a:xfrm>
            <a:off x="3639319" y="2925610"/>
            <a:ext cx="1898006" cy="122577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5400" b="1" i="0" u="none" strike="noStrike" cap="none">
                <a:solidFill>
                  <a:schemeClr val="dk1"/>
                </a:solidFill>
                <a:latin typeface="Proxima Nova"/>
                <a:ea typeface="Proxima Nova"/>
                <a:cs typeface="Proxima Nova"/>
                <a:sym typeface="Proxima Nova"/>
              </a:rPr>
              <a:t>SQL</a:t>
            </a:r>
            <a:endParaRPr sz="5400" b="1"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56"/>
          <p:cNvSpPr txBox="1">
            <a:spLocks noGrp="1"/>
          </p:cNvSpPr>
          <p:nvPr>
            <p:ph type="title"/>
          </p:nvPr>
        </p:nvSpPr>
        <p:spPr>
          <a:xfrm>
            <a:off x="267179" y="172868"/>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500" b="1" i="0" u="none" strike="noStrike" cap="none">
                <a:solidFill>
                  <a:schemeClr val="dk1"/>
                </a:solidFill>
                <a:latin typeface="Proxima Nova"/>
                <a:ea typeface="Proxima Nova"/>
                <a:cs typeface="Proxima Nova"/>
                <a:sym typeface="Proxima Nova"/>
              </a:rPr>
              <a:t>Greenplum Open Source Agility = Analytical Innovation</a:t>
            </a:r>
            <a:endParaRPr sz="2500" b="1" i="0" u="none" strike="noStrike" cap="none">
              <a:solidFill>
                <a:schemeClr val="dk1"/>
              </a:solidFill>
              <a:latin typeface="Proxima Nova"/>
              <a:ea typeface="Proxima Nova"/>
              <a:cs typeface="Proxima Nova"/>
              <a:sym typeface="Proxima Nova"/>
            </a:endParaRPr>
          </a:p>
        </p:txBody>
      </p:sp>
      <p:pic>
        <p:nvPicPr>
          <p:cNvPr id="675" name="Google Shape;675;p56" descr="Data dev 2.png"/>
          <p:cNvPicPr preferRelativeResize="0">
            <a:picLocks noGrp="1"/>
          </p:cNvPicPr>
          <p:nvPr>
            <p:ph type="pic" idx="2"/>
          </p:nvPr>
        </p:nvPicPr>
        <p:blipFill rotWithShape="1">
          <a:blip r:embed="rId3">
            <a:alphaModFix/>
          </a:blip>
          <a:srcRect/>
          <a:stretch/>
        </p:blipFill>
        <p:spPr>
          <a:xfrm>
            <a:off x="5429973" y="3036240"/>
            <a:ext cx="2750033" cy="1530524"/>
          </a:xfrm>
          <a:prstGeom prst="rect">
            <a:avLst/>
          </a:prstGeom>
          <a:noFill/>
          <a:ln>
            <a:noFill/>
          </a:ln>
        </p:spPr>
      </p:pic>
      <p:sp>
        <p:nvSpPr>
          <p:cNvPr id="676" name="Google Shape;676;p56"/>
          <p:cNvSpPr txBox="1"/>
          <p:nvPr/>
        </p:nvSpPr>
        <p:spPr>
          <a:xfrm>
            <a:off x="108774" y="1294656"/>
            <a:ext cx="5028705" cy="19128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chemeClr val="dk1"/>
              </a:buClr>
              <a:buSzPts val="2200"/>
              <a:buFont typeface="Proxima Nova"/>
              <a:buChar char="●"/>
            </a:pPr>
            <a:r>
              <a:rPr lang="en" sz="2400" b="0" i="0" u="none" strike="noStrike" cap="none">
                <a:solidFill>
                  <a:schemeClr val="dk1"/>
                </a:solidFill>
                <a:latin typeface="Proxima Nova"/>
                <a:ea typeface="Proxima Nova"/>
                <a:cs typeface="Proxima Nova"/>
                <a:sym typeface="Proxima Nova"/>
              </a:rPr>
              <a:t>100% based on PostgreSQL innovation, the most advanced analytical database for PostgreSQL users</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2200"/>
              <a:buFont typeface="Proxima Nova"/>
              <a:buNone/>
            </a:pPr>
            <a:endParaRPr sz="2200" b="0" i="0" u="none" strike="noStrike" cap="none">
              <a:solidFill>
                <a:schemeClr val="dk1"/>
              </a:solidFill>
              <a:latin typeface="Proxima Nova"/>
              <a:ea typeface="Proxima Nova"/>
              <a:cs typeface="Proxima Nova"/>
              <a:sym typeface="Proxima Nova"/>
            </a:endParaRPr>
          </a:p>
          <a:p>
            <a:pPr marL="457200" marR="0" lvl="0" indent="-368300" algn="l" rtl="0">
              <a:lnSpc>
                <a:spcPct val="100000"/>
              </a:lnSpc>
              <a:spcBef>
                <a:spcPts val="0"/>
              </a:spcBef>
              <a:spcAft>
                <a:spcPts val="0"/>
              </a:spcAft>
              <a:buClr>
                <a:schemeClr val="dk1"/>
              </a:buClr>
              <a:buSzPts val="2200"/>
              <a:buFont typeface="Proxima Nova"/>
              <a:buChar char="●"/>
            </a:pPr>
            <a:r>
              <a:rPr lang="en" sz="2200" b="0" i="0" u="none" strike="noStrike" cap="none">
                <a:solidFill>
                  <a:schemeClr val="dk1"/>
                </a:solidFill>
                <a:latin typeface="Proxima Nova"/>
                <a:ea typeface="Proxima Nova"/>
                <a:cs typeface="Proxima Nova"/>
                <a:sym typeface="Proxima Nova"/>
              </a:rPr>
              <a:t>Agile development </a:t>
            </a:r>
            <a:endParaRPr sz="2200" b="0" i="0" u="none" strike="noStrike" cap="none">
              <a:solidFill>
                <a:schemeClr val="dk1"/>
              </a:solidFill>
              <a:latin typeface="Proxima Nova"/>
              <a:ea typeface="Proxima Nova"/>
              <a:cs typeface="Proxima Nova"/>
              <a:sym typeface="Proxima Nova"/>
            </a:endParaRPr>
          </a:p>
          <a:p>
            <a:pPr marL="457200" marR="0" lvl="0" indent="-368300" algn="l" rtl="0">
              <a:lnSpc>
                <a:spcPct val="100000"/>
              </a:lnSpc>
              <a:spcBef>
                <a:spcPts val="0"/>
              </a:spcBef>
              <a:spcAft>
                <a:spcPts val="0"/>
              </a:spcAft>
              <a:buClr>
                <a:schemeClr val="dk1"/>
              </a:buClr>
              <a:buSzPts val="2200"/>
              <a:buFont typeface="Proxima Nova"/>
              <a:buChar char="●"/>
            </a:pPr>
            <a:r>
              <a:rPr lang="en" sz="2200" b="0" i="0" u="none" strike="noStrike" cap="none">
                <a:solidFill>
                  <a:schemeClr val="dk1"/>
                </a:solidFill>
                <a:latin typeface="Proxima Nova"/>
                <a:ea typeface="Proxima Nova"/>
                <a:cs typeface="Proxima Nova"/>
                <a:sym typeface="Proxima Nova"/>
              </a:rPr>
              <a:t>A new Pivotal Greenplum release every month </a:t>
            </a:r>
            <a:endParaRPr sz="2200" b="0" i="0" u="none" strike="noStrike" cap="none">
              <a:solidFill>
                <a:schemeClr val="dk1"/>
              </a:solidFill>
              <a:latin typeface="Proxima Nova"/>
              <a:ea typeface="Proxima Nova"/>
              <a:cs typeface="Proxima Nova"/>
              <a:sym typeface="Proxima Nova"/>
            </a:endParaRPr>
          </a:p>
          <a:p>
            <a:pPr marL="342900" marR="0" lvl="0" indent="-190500" algn="l" rtl="0">
              <a:lnSpc>
                <a:spcPct val="100000"/>
              </a:lnSpc>
              <a:spcBef>
                <a:spcPts val="0"/>
              </a:spcBef>
              <a:spcAft>
                <a:spcPts val="0"/>
              </a:spcAft>
              <a:buClr>
                <a:schemeClr val="accent1"/>
              </a:buClr>
              <a:buSzPts val="2200"/>
              <a:buFont typeface="Noto Sans Symbols"/>
              <a:buNone/>
            </a:pPr>
            <a:endParaRPr sz="2200" b="0" i="0" u="none" strike="noStrike" cap="none">
              <a:solidFill>
                <a:schemeClr val="dk1"/>
              </a:solidFill>
              <a:latin typeface="Arial"/>
              <a:ea typeface="Arial"/>
              <a:cs typeface="Arial"/>
              <a:sym typeface="Arial"/>
            </a:endParaRPr>
          </a:p>
        </p:txBody>
      </p:sp>
      <p:pic>
        <p:nvPicPr>
          <p:cNvPr id="677" name="Google Shape;677;p56" descr="postgresql-logo.png"/>
          <p:cNvPicPr preferRelativeResize="0"/>
          <p:nvPr/>
        </p:nvPicPr>
        <p:blipFill rotWithShape="1">
          <a:blip r:embed="rId4">
            <a:alphaModFix/>
          </a:blip>
          <a:srcRect/>
          <a:stretch/>
        </p:blipFill>
        <p:spPr>
          <a:xfrm>
            <a:off x="5974035" y="654123"/>
            <a:ext cx="1849859" cy="20567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500" b="1" i="0" u="none" strike="noStrike" cap="none">
                <a:solidFill>
                  <a:schemeClr val="dk1"/>
                </a:solidFill>
                <a:latin typeface="Proxima Nova"/>
                <a:ea typeface="Proxima Nova"/>
                <a:cs typeface="Proxima Nova"/>
                <a:sym typeface="Proxima Nova"/>
              </a:rPr>
              <a:t>Download at Greenplum.org</a:t>
            </a:r>
            <a:endParaRPr sz="2500" b="1" i="0" u="none" strike="noStrike" cap="none">
              <a:solidFill>
                <a:schemeClr val="dk1"/>
              </a:solidFill>
              <a:latin typeface="Proxima Nova"/>
              <a:ea typeface="Proxima Nova"/>
              <a:cs typeface="Proxima Nova"/>
              <a:sym typeface="Proxima Nova"/>
            </a:endParaRPr>
          </a:p>
        </p:txBody>
      </p:sp>
      <p:pic>
        <p:nvPicPr>
          <p:cNvPr id="683" name="Google Shape;683;p57" descr="Screen Shot 2018-03-03 at 7.11.19 PM.png"/>
          <p:cNvPicPr preferRelativeResize="0"/>
          <p:nvPr/>
        </p:nvPicPr>
        <p:blipFill rotWithShape="1">
          <a:blip r:embed="rId3">
            <a:alphaModFix/>
          </a:blip>
          <a:srcRect/>
          <a:stretch/>
        </p:blipFill>
        <p:spPr>
          <a:xfrm>
            <a:off x="354826" y="1416727"/>
            <a:ext cx="8443668" cy="19024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500" b="1" i="0" u="none" strike="noStrike" cap="none">
                <a:solidFill>
                  <a:schemeClr val="dk1"/>
                </a:solidFill>
                <a:latin typeface="Proxima Nova"/>
                <a:ea typeface="Proxima Nova"/>
                <a:cs typeface="Proxima Nova"/>
                <a:sym typeface="Proxima Nova"/>
              </a:rPr>
              <a:t>Pivotal Greenplum by Pivotal - </a:t>
            </a:r>
            <a:r>
              <a:rPr lang="en" sz="2800" b="1" i="0" u="none" strike="noStrike" cap="none">
                <a:solidFill>
                  <a:schemeClr val="dk1"/>
                </a:solidFill>
                <a:latin typeface="Proxima Nova"/>
                <a:ea typeface="Proxima Nova"/>
                <a:cs typeface="Proxima Nova"/>
                <a:sym typeface="Proxima Nova"/>
              </a:rPr>
              <a:t>Support Offering</a:t>
            </a:r>
            <a:endParaRPr sz="2500" b="1" i="0" u="none" strike="noStrike" cap="none">
              <a:solidFill>
                <a:schemeClr val="dk1"/>
              </a:solidFill>
              <a:latin typeface="Proxima Nova"/>
              <a:ea typeface="Proxima Nova"/>
              <a:cs typeface="Proxima Nova"/>
              <a:sym typeface="Proxima Nova"/>
            </a:endParaRPr>
          </a:p>
        </p:txBody>
      </p:sp>
      <p:sp>
        <p:nvSpPr>
          <p:cNvPr id="689" name="Google Shape;689;p58"/>
          <p:cNvSpPr txBox="1">
            <a:spLocks noGrp="1"/>
          </p:cNvSpPr>
          <p:nvPr>
            <p:ph type="body" idx="1"/>
          </p:nvPr>
        </p:nvSpPr>
        <p:spPr>
          <a:xfrm>
            <a:off x="136770" y="900400"/>
            <a:ext cx="8951525" cy="37695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0000"/>
              </a:lnSpc>
              <a:spcBef>
                <a:spcPts val="0"/>
              </a:spcBef>
              <a:spcAft>
                <a:spcPts val="0"/>
              </a:spcAft>
              <a:buClr>
                <a:schemeClr val="dk1"/>
              </a:buClr>
              <a:buSzPts val="1400"/>
              <a:buFont typeface="Proxima Nova"/>
              <a:buChar char="●"/>
            </a:pPr>
            <a:r>
              <a:rPr lang="en" sz="2000" b="0" i="0" u="none" strike="noStrike" cap="none">
                <a:solidFill>
                  <a:schemeClr val="dk1"/>
                </a:solidFill>
                <a:latin typeface="Proxima Nova"/>
                <a:ea typeface="Proxima Nova"/>
                <a:cs typeface="Proxima Nova"/>
                <a:sym typeface="Proxima Nova"/>
              </a:rPr>
              <a:t>Binaries and Installers</a:t>
            </a:r>
            <a:endParaRPr/>
          </a:p>
          <a:p>
            <a:pPr marL="457200" marR="0" lvl="0" indent="-317500" algn="l" rtl="0">
              <a:lnSpc>
                <a:spcPct val="110000"/>
              </a:lnSpc>
              <a:spcBef>
                <a:spcPts val="0"/>
              </a:spcBef>
              <a:spcAft>
                <a:spcPts val="0"/>
              </a:spcAft>
              <a:buClr>
                <a:schemeClr val="dk1"/>
              </a:buClr>
              <a:buSzPts val="1400"/>
              <a:buFont typeface="Proxima Nova"/>
              <a:buChar char="●"/>
            </a:pPr>
            <a:r>
              <a:rPr lang="en" sz="2000" b="0" i="0" u="none" strike="noStrike" cap="none">
                <a:solidFill>
                  <a:schemeClr val="dk1"/>
                </a:solidFill>
                <a:latin typeface="Proxima Nova"/>
                <a:ea typeface="Proxima Nova"/>
                <a:cs typeface="Proxima Nova"/>
                <a:sym typeface="Proxima Nova"/>
              </a:rPr>
              <a:t>Production Ready Releases</a:t>
            </a:r>
            <a:endParaRPr/>
          </a:p>
          <a:p>
            <a:pPr marL="457200" marR="0" lvl="0" indent="-317500" algn="l" rtl="0">
              <a:lnSpc>
                <a:spcPct val="110000"/>
              </a:lnSpc>
              <a:spcBef>
                <a:spcPts val="0"/>
              </a:spcBef>
              <a:spcAft>
                <a:spcPts val="0"/>
              </a:spcAft>
              <a:buClr>
                <a:schemeClr val="dk1"/>
              </a:buClr>
              <a:buSzPts val="1400"/>
              <a:buFont typeface="Proxima Nova"/>
              <a:buChar char="●"/>
            </a:pPr>
            <a:r>
              <a:rPr lang="en" sz="2000" b="0" i="0" u="none" strike="noStrike" cap="none">
                <a:solidFill>
                  <a:schemeClr val="dk1"/>
                </a:solidFill>
                <a:latin typeface="Proxima Nova"/>
                <a:ea typeface="Proxima Nova"/>
                <a:cs typeface="Proxima Nova"/>
                <a:sym typeface="Proxima Nova"/>
              </a:rPr>
              <a:t>24x7 Premium Support</a:t>
            </a:r>
            <a:endParaRPr/>
          </a:p>
          <a:p>
            <a:pPr marL="457200" marR="0" lvl="0" indent="-317500" algn="l" rtl="0">
              <a:lnSpc>
                <a:spcPct val="110000"/>
              </a:lnSpc>
              <a:spcBef>
                <a:spcPts val="0"/>
              </a:spcBef>
              <a:spcAft>
                <a:spcPts val="0"/>
              </a:spcAft>
              <a:buClr>
                <a:schemeClr val="dk1"/>
              </a:buClr>
              <a:buSzPts val="1400"/>
              <a:buFont typeface="Proxima Nova"/>
              <a:buChar char="●"/>
            </a:pPr>
            <a:r>
              <a:rPr lang="en" sz="2000" b="0" i="0" u="none" strike="noStrike" cap="none">
                <a:solidFill>
                  <a:schemeClr val="dk1"/>
                </a:solidFill>
                <a:latin typeface="Proxima Nova"/>
                <a:ea typeface="Proxima Nova"/>
                <a:cs typeface="Proxima Nova"/>
                <a:sym typeface="Proxima Nova"/>
              </a:rPr>
              <a:t>Pivotal is the top Greenplum sponsor and steward worldwide </a:t>
            </a:r>
            <a:endParaRPr sz="20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2000" b="0" i="0" u="none" strike="noStrike" cap="none">
                <a:solidFill>
                  <a:schemeClr val="dk1"/>
                </a:solidFill>
                <a:latin typeface="Proxima Nova"/>
                <a:ea typeface="Proxima Nova"/>
                <a:cs typeface="Proxima Nova"/>
                <a:sym typeface="Proxima Nova"/>
              </a:rPr>
              <a:t>12 years of engineering experience with Greenplum</a:t>
            </a:r>
            <a:endParaRPr sz="20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2000" b="0" i="0" u="none" strike="noStrike" cap="none">
                <a:solidFill>
                  <a:schemeClr val="dk1"/>
                </a:solidFill>
                <a:latin typeface="Proxima Nova"/>
                <a:ea typeface="Proxima Nova"/>
                <a:cs typeface="Proxima Nova"/>
                <a:sym typeface="Proxima Nova"/>
              </a:rPr>
              <a:t>Drives the Roadmap of Pivotal Greenplum</a:t>
            </a:r>
            <a:endParaRPr sz="20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2000" b="0" i="0" u="none" strike="noStrike" cap="none">
                <a:solidFill>
                  <a:schemeClr val="dk1"/>
                </a:solidFill>
                <a:latin typeface="Proxima Nova"/>
                <a:ea typeface="Proxima Nova"/>
                <a:cs typeface="Proxima Nova"/>
                <a:sym typeface="Proxima Nova"/>
              </a:rPr>
              <a:t>Largest contributor and committer to open source Greenplum Database</a:t>
            </a:r>
            <a:endParaRPr sz="2000" b="0"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400" b="1" i="0" u="none" strike="noStrike" cap="none">
                <a:solidFill>
                  <a:schemeClr val="dk1"/>
                </a:solidFill>
                <a:latin typeface="Proxima Nova"/>
                <a:ea typeface="Proxima Nova"/>
                <a:cs typeface="Proxima Nova"/>
                <a:sym typeface="Proxima Nova"/>
              </a:rPr>
              <a:t>Pivotal Greenplum Modules - Proprietary Pivotal Modules</a:t>
            </a:r>
            <a:endParaRPr sz="2400" b="1" i="0" u="none" strike="noStrike" cap="none">
              <a:solidFill>
                <a:schemeClr val="dk1"/>
              </a:solidFill>
              <a:latin typeface="Proxima Nova"/>
              <a:ea typeface="Proxima Nova"/>
              <a:cs typeface="Proxima Nova"/>
              <a:sym typeface="Proxima Nova"/>
            </a:endParaRPr>
          </a:p>
        </p:txBody>
      </p:sp>
      <p:sp>
        <p:nvSpPr>
          <p:cNvPr id="695" name="Google Shape;695;p59"/>
          <p:cNvSpPr txBox="1">
            <a:spLocks noGrp="1"/>
          </p:cNvSpPr>
          <p:nvPr>
            <p:ph type="body" idx="1"/>
          </p:nvPr>
        </p:nvSpPr>
        <p:spPr>
          <a:xfrm>
            <a:off x="389936" y="900400"/>
            <a:ext cx="8266644" cy="37695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0000"/>
              </a:lnSpc>
              <a:spcBef>
                <a:spcPts val="0"/>
              </a:spcBef>
              <a:spcAft>
                <a:spcPts val="0"/>
              </a:spcAft>
              <a:buClr>
                <a:schemeClr val="dk1"/>
              </a:buClr>
              <a:buSzPts val="1400"/>
              <a:buFont typeface="Proxima Nova"/>
              <a:buChar char="●"/>
            </a:pPr>
            <a:r>
              <a:rPr lang="en" sz="1600" b="0" i="0" u="none" strike="noStrike" cap="none">
                <a:solidFill>
                  <a:schemeClr val="dk1"/>
                </a:solidFill>
                <a:latin typeface="Proxima Nova"/>
                <a:ea typeface="Proxima Nova"/>
                <a:cs typeface="Proxima Nova"/>
                <a:sym typeface="Proxima Nova"/>
              </a:rPr>
              <a:t>Greeplum Command Center: Graphical DBA Console for Centralized Management</a:t>
            </a:r>
            <a:endParaRPr/>
          </a:p>
          <a:p>
            <a:pPr marL="457200" marR="0" lvl="0" indent="-228600" algn="l" rtl="0">
              <a:lnSpc>
                <a:spcPct val="110000"/>
              </a:lnSpc>
              <a:spcBef>
                <a:spcPts val="0"/>
              </a:spcBef>
              <a:spcAft>
                <a:spcPts val="0"/>
              </a:spcAft>
              <a:buClr>
                <a:schemeClr val="dk1"/>
              </a:buClr>
              <a:buSzPts val="1400"/>
              <a:buFont typeface="Proxima Nova"/>
              <a:buNone/>
            </a:pPr>
            <a:endParaRPr sz="16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600" b="0" i="0" u="none" strike="noStrike" cap="none">
                <a:solidFill>
                  <a:schemeClr val="dk1"/>
                </a:solidFill>
                <a:latin typeface="Proxima Nova"/>
                <a:ea typeface="Proxima Nova"/>
                <a:cs typeface="Proxima Nova"/>
                <a:sym typeface="Proxima Nova"/>
              </a:rPr>
              <a:t>GPText: Apache Solr Integration for Indexing and Search of Text Data</a:t>
            </a:r>
            <a:endParaRPr/>
          </a:p>
          <a:p>
            <a:pPr marL="457200" marR="0" lvl="0" indent="-228600" algn="l" rtl="0">
              <a:lnSpc>
                <a:spcPct val="110000"/>
              </a:lnSpc>
              <a:spcBef>
                <a:spcPts val="0"/>
              </a:spcBef>
              <a:spcAft>
                <a:spcPts val="0"/>
              </a:spcAft>
              <a:buClr>
                <a:schemeClr val="dk1"/>
              </a:buClr>
              <a:buSzPts val="1400"/>
              <a:buFont typeface="Proxima Nova"/>
              <a:buNone/>
            </a:pPr>
            <a:endParaRPr sz="16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600" b="0" i="0" u="none" strike="noStrike" cap="none">
                <a:solidFill>
                  <a:schemeClr val="dk1"/>
                </a:solidFill>
                <a:latin typeface="Proxima Nova"/>
                <a:ea typeface="Proxima Nova"/>
                <a:cs typeface="Proxima Nova"/>
                <a:sym typeface="Proxima Nova"/>
              </a:rPr>
              <a:t>Gemfire Connector: Import/Export for Low Latency, High Concurrency Access</a:t>
            </a:r>
            <a:endParaRPr/>
          </a:p>
          <a:p>
            <a:pPr marL="457200" marR="0" lvl="0" indent="-228600" algn="l" rtl="0">
              <a:lnSpc>
                <a:spcPct val="110000"/>
              </a:lnSpc>
              <a:spcBef>
                <a:spcPts val="0"/>
              </a:spcBef>
              <a:spcAft>
                <a:spcPts val="0"/>
              </a:spcAft>
              <a:buClr>
                <a:schemeClr val="dk1"/>
              </a:buClr>
              <a:buSzPts val="1400"/>
              <a:buFont typeface="Proxima Nova"/>
              <a:buNone/>
            </a:pPr>
            <a:endParaRPr sz="16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600" b="0" i="0" u="none" strike="noStrike" cap="none">
                <a:solidFill>
                  <a:schemeClr val="dk1"/>
                </a:solidFill>
                <a:latin typeface="Proxima Nova"/>
                <a:ea typeface="Proxima Nova"/>
                <a:cs typeface="Proxima Nova"/>
                <a:sym typeface="Proxima Nova"/>
              </a:rPr>
              <a:t>Spark Connector: Consume Greenplum data in Spark Analytics Jobs</a:t>
            </a:r>
            <a:endParaRPr/>
          </a:p>
          <a:p>
            <a:pPr marL="457200" marR="0" lvl="0" indent="-228600" algn="l" rtl="0">
              <a:lnSpc>
                <a:spcPct val="110000"/>
              </a:lnSpc>
              <a:spcBef>
                <a:spcPts val="0"/>
              </a:spcBef>
              <a:spcAft>
                <a:spcPts val="0"/>
              </a:spcAft>
              <a:buClr>
                <a:schemeClr val="dk1"/>
              </a:buClr>
              <a:buSzPts val="1400"/>
              <a:buFont typeface="Proxima Nova"/>
              <a:buNone/>
            </a:pPr>
            <a:endParaRPr sz="16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600" b="0" i="0" u="none" strike="noStrike" cap="none">
                <a:solidFill>
                  <a:schemeClr val="dk1"/>
                </a:solidFill>
                <a:latin typeface="Proxima Nova"/>
                <a:ea typeface="Proxima Nova"/>
                <a:cs typeface="Proxima Nova"/>
                <a:sym typeface="Proxima Nova"/>
              </a:rPr>
              <a:t>Informatica Connector: ETL with industry leading solution integration</a:t>
            </a:r>
            <a:endParaRPr/>
          </a:p>
          <a:p>
            <a:pPr marL="457200" marR="0" lvl="0" indent="-228600" algn="l" rtl="0">
              <a:lnSpc>
                <a:spcPct val="110000"/>
              </a:lnSpc>
              <a:spcBef>
                <a:spcPts val="0"/>
              </a:spcBef>
              <a:spcAft>
                <a:spcPts val="0"/>
              </a:spcAft>
              <a:buClr>
                <a:schemeClr val="dk1"/>
              </a:buClr>
              <a:buSzPts val="1400"/>
              <a:buFont typeface="Proxima Nova"/>
              <a:buNone/>
            </a:pPr>
            <a:endParaRPr sz="16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600" b="0" i="0" u="none" strike="noStrike" cap="none">
                <a:solidFill>
                  <a:schemeClr val="dk1"/>
                </a:solidFill>
                <a:latin typeface="Proxima Nova"/>
                <a:ea typeface="Proxima Nova"/>
                <a:cs typeface="Proxima Nova"/>
                <a:sym typeface="Proxima Nova"/>
              </a:rPr>
              <a:t>ODBC &amp; JDBC Drivers: Industry standard data provided by Progress Software</a:t>
            </a:r>
            <a:endParaRPr/>
          </a:p>
          <a:p>
            <a:pPr marL="457200" marR="0" lvl="0" indent="-228600" algn="l" rtl="0">
              <a:lnSpc>
                <a:spcPct val="110000"/>
              </a:lnSpc>
              <a:spcBef>
                <a:spcPts val="0"/>
              </a:spcBef>
              <a:spcAft>
                <a:spcPts val="0"/>
              </a:spcAft>
              <a:buClr>
                <a:schemeClr val="dk1"/>
              </a:buClr>
              <a:buSzPts val="1400"/>
              <a:buFont typeface="Proxima Nova"/>
              <a:buNone/>
            </a:pPr>
            <a:endParaRPr sz="1600" b="0" i="0" u="none" strike="noStrike" cap="none">
              <a:solidFill>
                <a:schemeClr val="dk1"/>
              </a:solidFill>
              <a:latin typeface="Proxima Nova"/>
              <a:ea typeface="Proxima Nova"/>
              <a:cs typeface="Proxima Nova"/>
              <a:sym typeface="Proxima Nova"/>
            </a:endParaRPr>
          </a:p>
          <a:p>
            <a:pPr marL="457200" marR="0" lvl="0" indent="-317500" algn="l" rtl="0">
              <a:lnSpc>
                <a:spcPct val="110000"/>
              </a:lnSpc>
              <a:spcBef>
                <a:spcPts val="0"/>
              </a:spcBef>
              <a:spcAft>
                <a:spcPts val="0"/>
              </a:spcAft>
              <a:buClr>
                <a:schemeClr val="dk1"/>
              </a:buClr>
              <a:buSzPts val="1400"/>
              <a:buFont typeface="Proxima Nova"/>
              <a:buChar char="●"/>
            </a:pPr>
            <a:r>
              <a:rPr lang="en" sz="1600" b="0" i="0" u="none" strike="noStrike" cap="none">
                <a:solidFill>
                  <a:schemeClr val="dk1"/>
                </a:solidFill>
                <a:latin typeface="Proxima Nova"/>
                <a:ea typeface="Proxima Nova"/>
                <a:cs typeface="Proxima Nova"/>
                <a:sym typeface="Proxima Nova"/>
              </a:rPr>
              <a:t>QuickLZ Compression: High speed proprietary data compaction algorithm</a:t>
            </a:r>
            <a:endParaRPr/>
          </a:p>
          <a:p>
            <a:pPr marL="457200" marR="0" lvl="0" indent="-228600" algn="l" rtl="0">
              <a:lnSpc>
                <a:spcPct val="110000"/>
              </a:lnSpc>
              <a:spcBef>
                <a:spcPts val="0"/>
              </a:spcBef>
              <a:spcAft>
                <a:spcPts val="0"/>
              </a:spcAft>
              <a:buClr>
                <a:schemeClr val="dk1"/>
              </a:buClr>
              <a:buSzPts val="1400"/>
              <a:buFont typeface="Proxima Nova"/>
              <a:buNone/>
            </a:pPr>
            <a:endParaRPr sz="1400" b="0" i="0" u="none" strike="noStrike" cap="none">
              <a:solidFill>
                <a:schemeClr val="dk1"/>
              </a:solidFill>
              <a:latin typeface="Proxima Nova"/>
              <a:ea typeface="Proxima Nova"/>
              <a:cs typeface="Proxima Nova"/>
              <a:sym typeface="Proxima Nova"/>
            </a:endParaRPr>
          </a:p>
          <a:p>
            <a:pPr marL="457200" marR="0" lvl="0" indent="-228600" algn="l" rtl="0">
              <a:lnSpc>
                <a:spcPct val="110000"/>
              </a:lnSpc>
              <a:spcBef>
                <a:spcPts val="0"/>
              </a:spcBef>
              <a:spcAft>
                <a:spcPts val="0"/>
              </a:spcAft>
              <a:buClr>
                <a:schemeClr val="dk1"/>
              </a:buClr>
              <a:buSzPts val="1400"/>
              <a:buFont typeface="Proxima Nova"/>
              <a:buNone/>
            </a:pPr>
            <a:endParaRPr sz="1400" b="0"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400" b="1" i="0" u="none" strike="noStrike" cap="none" dirty="0">
                <a:solidFill>
                  <a:schemeClr val="dk1"/>
                </a:solidFill>
                <a:latin typeface="Proxima Nova"/>
                <a:ea typeface="Proxima Nova"/>
                <a:cs typeface="Proxima Nova"/>
                <a:sym typeface="Proxima Nova"/>
              </a:rPr>
              <a:t>Other Good Stuff</a:t>
            </a:r>
            <a:endParaRPr sz="2400" b="1" i="0" u="none" strike="noStrike" cap="none" dirty="0">
              <a:solidFill>
                <a:schemeClr val="dk1"/>
              </a:solidFill>
              <a:latin typeface="Proxima Nova"/>
              <a:ea typeface="Proxima Nova"/>
              <a:cs typeface="Proxima Nova"/>
              <a:sym typeface="Proxima Nova"/>
            </a:endParaRPr>
          </a:p>
        </p:txBody>
      </p:sp>
      <p:sp>
        <p:nvSpPr>
          <p:cNvPr id="695" name="Google Shape;695;p59"/>
          <p:cNvSpPr txBox="1">
            <a:spLocks noGrp="1"/>
          </p:cNvSpPr>
          <p:nvPr>
            <p:ph type="body" idx="1"/>
          </p:nvPr>
        </p:nvSpPr>
        <p:spPr>
          <a:xfrm>
            <a:off x="389936" y="900400"/>
            <a:ext cx="8266644" cy="3769500"/>
          </a:xfrm>
          <a:prstGeom prst="rect">
            <a:avLst/>
          </a:prstGeom>
          <a:noFill/>
          <a:ln>
            <a:noFill/>
          </a:ln>
        </p:spPr>
        <p:txBody>
          <a:bodyPr spcFirstLastPara="1" wrap="square" lIns="91425" tIns="91425" rIns="91425" bIns="91425" anchor="t" anchorCtr="0">
            <a:noAutofit/>
          </a:bodyPr>
          <a:lstStyle/>
          <a:p>
            <a:pPr lvl="0"/>
            <a:r>
              <a:rPr lang="en-US" dirty="0"/>
              <a:t>Greenplum Database documentation is approximately 1500 pages.  </a:t>
            </a:r>
          </a:p>
          <a:p>
            <a:pPr lvl="1"/>
            <a:r>
              <a:rPr lang="en-US" dirty="0"/>
              <a:t>All Pivotal documentation is freely available at https://</a:t>
            </a:r>
            <a:r>
              <a:rPr lang="en-US" dirty="0" err="1"/>
              <a:t>docs.pivotal.io</a:t>
            </a:r>
            <a:r>
              <a:rPr lang="en-US" dirty="0"/>
              <a:t>/ </a:t>
            </a:r>
          </a:p>
          <a:p>
            <a:pPr lvl="1"/>
            <a:r>
              <a:rPr lang="en-US" dirty="0"/>
              <a:t>The best practices guide begins near page 630.</a:t>
            </a:r>
          </a:p>
          <a:p>
            <a:pPr marL="139700" indent="0">
              <a:buNone/>
            </a:pPr>
            <a:endParaRPr lang="en-US" dirty="0"/>
          </a:p>
          <a:p>
            <a:r>
              <a:rPr lang="en-US" dirty="0"/>
              <a:t>The Greenplum YouTube channel:  </a:t>
            </a:r>
            <a:r>
              <a:rPr lang="en-US" dirty="0">
                <a:hlinkClick r:id="rId3"/>
              </a:rPr>
              <a:t>https://www.youtube.com/channel/UCIC2TGO-4xNSAJFCJXlJNwA/</a:t>
            </a:r>
            <a:endParaRPr lang="en-US" dirty="0"/>
          </a:p>
          <a:p>
            <a:endParaRPr lang="en-US" dirty="0"/>
          </a:p>
          <a:p>
            <a:endParaRPr lang="en-US" dirty="0"/>
          </a:p>
          <a:p>
            <a:r>
              <a:rPr lang="en-US" dirty="0" err="1"/>
              <a:t>Pivotal's</a:t>
            </a:r>
            <a:r>
              <a:rPr lang="en-US" dirty="0"/>
              <a:t> Jon Roberts runs a website called http://</a:t>
            </a:r>
            <a:r>
              <a:rPr lang="en-US" dirty="0" err="1"/>
              <a:t>www.pivotalguru.com</a:t>
            </a:r>
            <a:r>
              <a:rPr lang="en-US" dirty="0"/>
              <a:t>/ . It has lots of useful information and Jon also answers questions.</a:t>
            </a:r>
          </a:p>
          <a:p>
            <a:endParaRPr lang="en-US" dirty="0"/>
          </a:p>
          <a:p>
            <a:endParaRPr lang="en-US" dirty="0"/>
          </a:p>
          <a:p>
            <a:r>
              <a:rPr lang="en-US" dirty="0"/>
              <a:t>An invaluable resource with lots of good information is the Greenplum OSS website: https://</a:t>
            </a:r>
            <a:r>
              <a:rPr lang="en-US" dirty="0" err="1"/>
              <a:t>greenplum.org</a:t>
            </a:r>
            <a:r>
              <a:rPr lang="en-US" dirty="0"/>
              <a:t>/  You can sign up there to see the users and developers notes.</a:t>
            </a:r>
          </a:p>
          <a:p>
            <a:endParaRPr lang="en-US" dirty="0"/>
          </a:p>
          <a:p>
            <a:pPr lvl="0" indent="-228600">
              <a:buNone/>
            </a:pPr>
            <a:endParaRPr sz="1400" b="0" i="0" u="none" strike="noStrike" cap="none" dirty="0">
              <a:solidFill>
                <a:schemeClr val="dk1"/>
              </a:solidFill>
              <a:latin typeface="Proxima Nova"/>
              <a:ea typeface="Proxima Nova"/>
              <a:cs typeface="Proxima Nova"/>
              <a:sym typeface="Proxima Nova"/>
            </a:endParaRPr>
          </a:p>
        </p:txBody>
      </p:sp>
    </p:spTree>
    <p:extLst>
      <p:ext uri="{BB962C8B-B14F-4D97-AF65-F5344CB8AC3E}">
        <p14:creationId xmlns:p14="http://schemas.microsoft.com/office/powerpoint/2010/main" val="8846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4"/>
          <p:cNvPicPr preferRelativeResize="0"/>
          <p:nvPr/>
        </p:nvPicPr>
        <p:blipFill rotWithShape="1">
          <a:blip r:embed="rId3">
            <a:alphaModFix/>
          </a:blip>
          <a:srcRect l="22338" t="8095" r="31649" b="14945"/>
          <a:stretch/>
        </p:blipFill>
        <p:spPr>
          <a:xfrm>
            <a:off x="4578200" y="0"/>
            <a:ext cx="4565801" cy="5143501"/>
          </a:xfrm>
          <a:prstGeom prst="rect">
            <a:avLst/>
          </a:prstGeom>
          <a:noFill/>
          <a:ln>
            <a:noFill/>
          </a:ln>
        </p:spPr>
      </p:pic>
      <p:sp>
        <p:nvSpPr>
          <p:cNvPr id="268" name="Google Shape;268;p34"/>
          <p:cNvSpPr txBox="1">
            <a:spLocks noGrp="1"/>
          </p:cNvSpPr>
          <p:nvPr>
            <p:ph type="title"/>
          </p:nvPr>
        </p:nvSpPr>
        <p:spPr>
          <a:xfrm>
            <a:off x="179125" y="106125"/>
            <a:ext cx="4281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
              <a:t>Agenda</a:t>
            </a:r>
            <a:endParaRPr/>
          </a:p>
        </p:txBody>
      </p:sp>
      <p:sp>
        <p:nvSpPr>
          <p:cNvPr id="269" name="Google Shape;269;p34"/>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folHlink"/>
              </a:buClr>
              <a:buSzPts val="1100"/>
              <a:buFont typeface="Arial"/>
              <a:buChar char="●"/>
            </a:pPr>
            <a:r>
              <a:rPr lang="en" sz="1300">
                <a:solidFill>
                  <a:schemeClr val="folHlink"/>
                </a:solidFill>
                <a:latin typeface="Arial"/>
                <a:ea typeface="Arial"/>
                <a:cs typeface="Arial"/>
                <a:sym typeface="Arial"/>
              </a:rPr>
              <a:t>Introduction to MPP and Greenplum</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Differences Between PostgreSQL and Greenplum</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Distribution -- a key to good performance in Greenplum</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Parallel loading  -- loading multiple Terabytes per hour</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Loading from S3 and external connectivity </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Polymorphic storage and external partitions</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Partitioning vs. Distribution  -- how they interact</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Query response time exercises</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Running Analytics in Greenplum: MADlib exercise </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Analyzing Free Form Text with Solr and GPText </a:t>
            </a:r>
            <a:endParaRPr sz="1300">
              <a:solidFill>
                <a:schemeClr val="folHlink"/>
              </a:solidFill>
              <a:latin typeface="Arial"/>
              <a:ea typeface="Arial"/>
              <a:cs typeface="Arial"/>
              <a:sym typeface="Arial"/>
            </a:endParaRPr>
          </a:p>
          <a:p>
            <a:pPr marL="457200" lvl="0" indent="-311150" algn="l" rtl="0">
              <a:lnSpc>
                <a:spcPct val="115000"/>
              </a:lnSpc>
              <a:spcBef>
                <a:spcPts val="0"/>
              </a:spcBef>
              <a:spcAft>
                <a:spcPts val="0"/>
              </a:spcAft>
              <a:buClr>
                <a:schemeClr val="folHlink"/>
              </a:buClr>
              <a:buSzPts val="1300"/>
              <a:buFont typeface="Arial"/>
              <a:buChar char="●"/>
            </a:pPr>
            <a:r>
              <a:rPr lang="en" sz="1300">
                <a:solidFill>
                  <a:schemeClr val="folHlink"/>
                </a:solidFill>
                <a:latin typeface="Arial"/>
                <a:ea typeface="Arial"/>
                <a:cs typeface="Arial"/>
                <a:sym typeface="Arial"/>
              </a:rPr>
              <a:t>Running PL/Python and PL/R as Trusted Languages with PL/Container</a:t>
            </a:r>
            <a:endParaRPr sz="1300">
              <a:solidFill>
                <a:schemeClr val="folHlink"/>
              </a:solidFill>
              <a:latin typeface="Arial"/>
              <a:ea typeface="Arial"/>
              <a:cs typeface="Arial"/>
              <a:sym typeface="Arial"/>
            </a:endParaRPr>
          </a:p>
          <a:p>
            <a:pPr marL="0" lvl="0" indent="0" algn="l" rtl="0">
              <a:lnSpc>
                <a:spcPct val="100000"/>
              </a:lnSpc>
              <a:spcBef>
                <a:spcPts val="0"/>
              </a:spcBef>
              <a:spcAft>
                <a:spcPts val="2000"/>
              </a:spcAft>
              <a:buSzPts val="16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60"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701" name="Google Shape;701;p6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sp>
        <p:nvSpPr>
          <p:cNvPr id="702" name="Google Shape;702;p60"/>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rgbClr val="00253E"/>
                </a:solidFill>
                <a:latin typeface="Proxima Nova"/>
                <a:ea typeface="Proxima Nova"/>
                <a:cs typeface="Proxima Nova"/>
                <a:sym typeface="Proxima Nova"/>
              </a:rPr>
              <a:t>Transforming How The World Builds Software</a:t>
            </a:r>
            <a:endParaRPr sz="2500" b="0" i="0" u="none" strike="noStrike" cap="none">
              <a:solidFill>
                <a:srgbClr val="00253E"/>
              </a:solidFill>
              <a:latin typeface="Proxima Nova"/>
              <a:ea typeface="Proxima Nova"/>
              <a:cs typeface="Proxima Nova"/>
              <a:sym typeface="Proxima Nova"/>
            </a:endParaRPr>
          </a:p>
        </p:txBody>
      </p:sp>
      <p:cxnSp>
        <p:nvCxnSpPr>
          <p:cNvPr id="703" name="Google Shape;703;p60"/>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704" name="Google Shape;704;p60"/>
          <p:cNvGrpSpPr/>
          <p:nvPr/>
        </p:nvGrpSpPr>
        <p:grpSpPr>
          <a:xfrm>
            <a:off x="3681215" y="1516127"/>
            <a:ext cx="1866239" cy="437131"/>
            <a:chOff x="1841475" y="2392725"/>
            <a:chExt cx="3928925" cy="920275"/>
          </a:xfrm>
        </p:grpSpPr>
        <p:sp>
          <p:nvSpPr>
            <p:cNvPr id="705" name="Google Shape;705;p6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6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6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6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6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6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6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6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
              <a:t>Topics without exercises in this Workshop </a:t>
            </a:r>
            <a:endParaRPr/>
          </a:p>
        </p:txBody>
      </p:sp>
      <p:sp>
        <p:nvSpPr>
          <p:cNvPr id="275" name="Google Shape;275;p35"/>
          <p:cNvSpPr txBox="1">
            <a:spLocks noGrp="1"/>
          </p:cNvSpPr>
          <p:nvPr>
            <p:ph type="body" idx="1"/>
          </p:nvPr>
        </p:nvSpPr>
        <p:spPr>
          <a:xfrm>
            <a:off x="192475" y="1185300"/>
            <a:ext cx="4254600" cy="3484500"/>
          </a:xfrm>
          <a:prstGeom prst="rect">
            <a:avLst/>
          </a:prstGeom>
          <a:noFill/>
          <a:ln>
            <a:noFill/>
          </a:ln>
        </p:spPr>
        <p:txBody>
          <a:bodyPr spcFirstLastPara="1" wrap="square" lIns="91425" tIns="91425" rIns="91425" bIns="91425" anchor="t" anchorCtr="0">
            <a:noAutofit/>
          </a:bodyPr>
          <a:lstStyle/>
          <a:p>
            <a:pPr marL="457200" lvl="0" indent="-330200" algn="l" rtl="0">
              <a:lnSpc>
                <a:spcPct val="110000"/>
              </a:lnSpc>
              <a:spcBef>
                <a:spcPts val="0"/>
              </a:spcBef>
              <a:spcAft>
                <a:spcPts val="0"/>
              </a:spcAft>
              <a:buSzPts val="1600"/>
              <a:buChar char="●"/>
            </a:pPr>
            <a:r>
              <a:rPr lang="en"/>
              <a:t>Installation</a:t>
            </a:r>
            <a:endParaRPr/>
          </a:p>
          <a:p>
            <a:pPr marL="457200" lvl="0" indent="-330200" algn="l" rtl="0">
              <a:lnSpc>
                <a:spcPct val="110000"/>
              </a:lnSpc>
              <a:spcBef>
                <a:spcPts val="0"/>
              </a:spcBef>
              <a:spcAft>
                <a:spcPts val="0"/>
              </a:spcAft>
              <a:buSzPts val="1600"/>
              <a:buChar char="●"/>
            </a:pPr>
            <a:r>
              <a:rPr lang="en"/>
              <a:t>Updates</a:t>
            </a:r>
            <a:endParaRPr/>
          </a:p>
          <a:p>
            <a:pPr marL="457200" lvl="0" indent="-330200" algn="l" rtl="0">
              <a:lnSpc>
                <a:spcPct val="110000"/>
              </a:lnSpc>
              <a:spcBef>
                <a:spcPts val="0"/>
              </a:spcBef>
              <a:spcAft>
                <a:spcPts val="0"/>
              </a:spcAft>
              <a:buSzPts val="1600"/>
              <a:buChar char="●"/>
            </a:pPr>
            <a:r>
              <a:rPr lang="en"/>
              <a:t>Backup and recovery</a:t>
            </a:r>
            <a:endParaRPr/>
          </a:p>
          <a:p>
            <a:pPr marL="457200" lvl="0" indent="-330200" algn="l" rtl="0">
              <a:lnSpc>
                <a:spcPct val="110000"/>
              </a:lnSpc>
              <a:spcBef>
                <a:spcPts val="0"/>
              </a:spcBef>
              <a:spcAft>
                <a:spcPts val="0"/>
              </a:spcAft>
              <a:buSzPts val="1600"/>
              <a:buChar char="●"/>
            </a:pPr>
            <a:r>
              <a:rPr lang="en"/>
              <a:t>Migration from other RDMS</a:t>
            </a:r>
            <a:endParaRPr/>
          </a:p>
          <a:p>
            <a:pPr marL="457200" lvl="0" indent="-330200" algn="l" rtl="0">
              <a:lnSpc>
                <a:spcPct val="110000"/>
              </a:lnSpc>
              <a:spcBef>
                <a:spcPts val="0"/>
              </a:spcBef>
              <a:spcAft>
                <a:spcPts val="0"/>
              </a:spcAft>
              <a:buSzPts val="1600"/>
              <a:buChar char="●"/>
            </a:pPr>
            <a:r>
              <a:rPr lang="en"/>
              <a:t>Hadoop and other integration</a:t>
            </a:r>
            <a:endParaRPr/>
          </a:p>
          <a:p>
            <a:pPr marL="457200" lvl="0" indent="-330200" algn="l" rtl="0">
              <a:lnSpc>
                <a:spcPct val="110000"/>
              </a:lnSpc>
              <a:spcBef>
                <a:spcPts val="0"/>
              </a:spcBef>
              <a:spcAft>
                <a:spcPts val="0"/>
              </a:spcAft>
              <a:buSzPts val="1600"/>
              <a:buChar char="●"/>
            </a:pPr>
            <a:r>
              <a:rPr lang="en"/>
              <a:t>Workload Management</a:t>
            </a:r>
            <a:endParaRPr/>
          </a:p>
          <a:p>
            <a:pPr marL="457200" lvl="0" indent="-330200" algn="l" rtl="0">
              <a:lnSpc>
                <a:spcPct val="110000"/>
              </a:lnSpc>
              <a:spcBef>
                <a:spcPts val="0"/>
              </a:spcBef>
              <a:spcAft>
                <a:spcPts val="0"/>
              </a:spcAft>
              <a:buSzPts val="1600"/>
              <a:buChar char="●"/>
            </a:pPr>
            <a:r>
              <a:rPr lang="en"/>
              <a:t>Greenplum Command Center</a:t>
            </a:r>
            <a:endParaRPr/>
          </a:p>
          <a:p>
            <a:pPr marL="457200" lvl="0" indent="-330200" algn="l" rtl="0">
              <a:lnSpc>
                <a:spcPct val="110000"/>
              </a:lnSpc>
              <a:spcBef>
                <a:spcPts val="0"/>
              </a:spcBef>
              <a:spcAft>
                <a:spcPts val="0"/>
              </a:spcAft>
              <a:buSzPts val="1600"/>
              <a:buChar char="●"/>
            </a:pPr>
            <a:r>
              <a:rPr lang="en"/>
              <a:t>Writing PXF extensions</a:t>
            </a:r>
            <a:endParaRPr/>
          </a:p>
          <a:p>
            <a:pPr marL="457200" lvl="0" indent="-330200" algn="l" rtl="0">
              <a:lnSpc>
                <a:spcPct val="110000"/>
              </a:lnSpc>
              <a:spcBef>
                <a:spcPts val="0"/>
              </a:spcBef>
              <a:spcAft>
                <a:spcPts val="0"/>
              </a:spcAft>
              <a:buSzPts val="1600"/>
              <a:buChar char="●"/>
            </a:pPr>
            <a:r>
              <a:rPr lang="en"/>
              <a:t>PostGIS</a:t>
            </a:r>
            <a:endParaRPr/>
          </a:p>
          <a:p>
            <a:pPr marL="457200" lvl="0" indent="-330200" algn="l" rtl="0">
              <a:lnSpc>
                <a:spcPct val="110000"/>
              </a:lnSpc>
              <a:spcBef>
                <a:spcPts val="0"/>
              </a:spcBef>
              <a:spcAft>
                <a:spcPts val="0"/>
              </a:spcAft>
              <a:buSzPts val="1600"/>
              <a:buChar char="●"/>
            </a:pPr>
            <a:r>
              <a:rPr lang="en"/>
              <a:t>Encryption</a:t>
            </a:r>
            <a:endParaRPr/>
          </a:p>
          <a:p>
            <a:pPr marL="457200" lvl="0" indent="-330200" algn="l" rtl="0">
              <a:lnSpc>
                <a:spcPct val="110000"/>
              </a:lnSpc>
              <a:spcBef>
                <a:spcPts val="0"/>
              </a:spcBef>
              <a:spcAft>
                <a:spcPts val="0"/>
              </a:spcAft>
              <a:buSzPts val="1600"/>
              <a:buChar char="●"/>
            </a:pPr>
            <a:r>
              <a:rPr lang="en"/>
              <a:t>Security</a:t>
            </a:r>
            <a:endParaRPr/>
          </a:p>
        </p:txBody>
      </p:sp>
      <p:pic>
        <p:nvPicPr>
          <p:cNvPr id="276" name="Google Shape;276;p35"/>
          <p:cNvPicPr preferRelativeResize="0"/>
          <p:nvPr/>
        </p:nvPicPr>
        <p:blipFill rotWithShape="1">
          <a:blip r:embed="rId3">
            <a:alphaModFix/>
          </a:blip>
          <a:srcRect/>
          <a:stretch/>
        </p:blipFill>
        <p:spPr>
          <a:xfrm>
            <a:off x="5204200" y="-6350"/>
            <a:ext cx="365952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457200" y="172035"/>
            <a:ext cx="8229600"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95DD"/>
              </a:buClr>
              <a:buSzPts val="3200"/>
              <a:buFont typeface="Arial"/>
              <a:buNone/>
            </a:pPr>
            <a:r>
              <a:rPr lang="en" sz="3200" b="0" i="0" u="none" strike="noStrike" cap="none">
                <a:solidFill>
                  <a:srgbClr val="2C95DD"/>
                </a:solidFill>
                <a:latin typeface="Arial"/>
                <a:ea typeface="Arial"/>
                <a:cs typeface="Arial"/>
                <a:sym typeface="Arial"/>
              </a:rPr>
              <a:t>But first, a little history </a:t>
            </a:r>
            <a:endParaRPr sz="3200" b="0" i="0" u="none" strike="noStrike" cap="none">
              <a:solidFill>
                <a:srgbClr val="2C95DD"/>
              </a:solidFill>
              <a:latin typeface="Arial"/>
              <a:ea typeface="Arial"/>
              <a:cs typeface="Arial"/>
              <a:sym typeface="Arial"/>
            </a:endParaRPr>
          </a:p>
        </p:txBody>
      </p:sp>
      <p:pic>
        <p:nvPicPr>
          <p:cNvPr id="283" name="Google Shape;283;p36" descr="SMP.tiff"/>
          <p:cNvPicPr preferRelativeResize="0"/>
          <p:nvPr/>
        </p:nvPicPr>
        <p:blipFill rotWithShape="1">
          <a:blip r:embed="rId3">
            <a:alphaModFix/>
          </a:blip>
          <a:srcRect/>
          <a:stretch/>
        </p:blipFill>
        <p:spPr>
          <a:xfrm>
            <a:off x="1016756" y="2295339"/>
            <a:ext cx="1264596" cy="1285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a:spLocks noGrp="1"/>
          </p:cNvSpPr>
          <p:nvPr>
            <p:ph type="title"/>
          </p:nvPr>
        </p:nvSpPr>
        <p:spPr>
          <a:xfrm>
            <a:off x="457200" y="172035"/>
            <a:ext cx="8229600"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95DD"/>
              </a:buClr>
              <a:buSzPts val="3200"/>
              <a:buFont typeface="Arial"/>
              <a:buNone/>
            </a:pPr>
            <a:r>
              <a:rPr lang="en" sz="3200" b="0" i="0" u="none" strike="noStrike" cap="none">
                <a:solidFill>
                  <a:srgbClr val="2C95DD"/>
                </a:solidFill>
                <a:latin typeface="Arial"/>
                <a:ea typeface="Arial"/>
                <a:cs typeface="Arial"/>
                <a:sym typeface="Arial"/>
              </a:rPr>
              <a:t>But first, a little history </a:t>
            </a:r>
            <a:endParaRPr sz="3200" b="0" i="0" u="none" strike="noStrike" cap="none">
              <a:solidFill>
                <a:srgbClr val="2C95DD"/>
              </a:solidFill>
              <a:latin typeface="Arial"/>
              <a:ea typeface="Arial"/>
              <a:cs typeface="Arial"/>
              <a:sym typeface="Arial"/>
            </a:endParaRPr>
          </a:p>
        </p:txBody>
      </p:sp>
      <p:pic>
        <p:nvPicPr>
          <p:cNvPr id="290" name="Google Shape;290;p37" descr="SMP.tiff"/>
          <p:cNvPicPr preferRelativeResize="0"/>
          <p:nvPr/>
        </p:nvPicPr>
        <p:blipFill rotWithShape="1">
          <a:blip r:embed="rId3">
            <a:alphaModFix/>
          </a:blip>
          <a:srcRect/>
          <a:stretch/>
        </p:blipFill>
        <p:spPr>
          <a:xfrm>
            <a:off x="1016756" y="2295339"/>
            <a:ext cx="1264596" cy="1285875"/>
          </a:xfrm>
          <a:prstGeom prst="rect">
            <a:avLst/>
          </a:prstGeom>
          <a:noFill/>
          <a:ln>
            <a:noFill/>
          </a:ln>
        </p:spPr>
      </p:pic>
      <p:pic>
        <p:nvPicPr>
          <p:cNvPr id="291" name="Google Shape;291;p37" descr="SMP.tiff"/>
          <p:cNvPicPr preferRelativeResize="0"/>
          <p:nvPr/>
        </p:nvPicPr>
        <p:blipFill rotWithShape="1">
          <a:blip r:embed="rId3">
            <a:alphaModFix/>
          </a:blip>
          <a:srcRect/>
          <a:stretch/>
        </p:blipFill>
        <p:spPr>
          <a:xfrm>
            <a:off x="3079872" y="1693696"/>
            <a:ext cx="1856283" cy="18875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457200" y="172035"/>
            <a:ext cx="8229600"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95DD"/>
              </a:buClr>
              <a:buSzPts val="3200"/>
              <a:buFont typeface="Arial"/>
              <a:buNone/>
            </a:pPr>
            <a:r>
              <a:rPr lang="en" sz="3200" b="0" i="0" u="none" strike="noStrike" cap="none">
                <a:solidFill>
                  <a:srgbClr val="2C95DD"/>
                </a:solidFill>
                <a:latin typeface="Arial"/>
                <a:ea typeface="Arial"/>
                <a:cs typeface="Arial"/>
                <a:sym typeface="Arial"/>
              </a:rPr>
              <a:t>But first, a little history </a:t>
            </a:r>
            <a:endParaRPr sz="3200" b="0" i="0" u="none" strike="noStrike" cap="none">
              <a:solidFill>
                <a:srgbClr val="2C95DD"/>
              </a:solidFill>
              <a:latin typeface="Arial"/>
              <a:ea typeface="Arial"/>
              <a:cs typeface="Arial"/>
              <a:sym typeface="Arial"/>
            </a:endParaRPr>
          </a:p>
        </p:txBody>
      </p:sp>
      <p:pic>
        <p:nvPicPr>
          <p:cNvPr id="298" name="Google Shape;298;p38" descr="SMP.tiff"/>
          <p:cNvPicPr preferRelativeResize="0"/>
          <p:nvPr/>
        </p:nvPicPr>
        <p:blipFill rotWithShape="1">
          <a:blip r:embed="rId3">
            <a:alphaModFix/>
          </a:blip>
          <a:srcRect/>
          <a:stretch/>
        </p:blipFill>
        <p:spPr>
          <a:xfrm>
            <a:off x="1016756" y="2295339"/>
            <a:ext cx="1264596" cy="1285875"/>
          </a:xfrm>
          <a:prstGeom prst="rect">
            <a:avLst/>
          </a:prstGeom>
          <a:noFill/>
          <a:ln>
            <a:noFill/>
          </a:ln>
        </p:spPr>
      </p:pic>
      <p:pic>
        <p:nvPicPr>
          <p:cNvPr id="299" name="Google Shape;299;p38" descr="SMP.tiff"/>
          <p:cNvPicPr preferRelativeResize="0"/>
          <p:nvPr/>
        </p:nvPicPr>
        <p:blipFill rotWithShape="1">
          <a:blip r:embed="rId3">
            <a:alphaModFix/>
          </a:blip>
          <a:srcRect/>
          <a:stretch/>
        </p:blipFill>
        <p:spPr>
          <a:xfrm>
            <a:off x="3079872" y="1693696"/>
            <a:ext cx="1856283" cy="1887518"/>
          </a:xfrm>
          <a:prstGeom prst="rect">
            <a:avLst/>
          </a:prstGeom>
          <a:noFill/>
          <a:ln>
            <a:noFill/>
          </a:ln>
        </p:spPr>
      </p:pic>
      <p:pic>
        <p:nvPicPr>
          <p:cNvPr id="300" name="Google Shape;300;p38" descr="SMP.tiff"/>
          <p:cNvPicPr preferRelativeResize="0"/>
          <p:nvPr/>
        </p:nvPicPr>
        <p:blipFill rotWithShape="1">
          <a:blip r:embed="rId3">
            <a:alphaModFix/>
          </a:blip>
          <a:srcRect/>
          <a:stretch/>
        </p:blipFill>
        <p:spPr>
          <a:xfrm>
            <a:off x="5486742" y="795692"/>
            <a:ext cx="2949661" cy="29992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95DD"/>
              </a:buClr>
              <a:buSzPts val="3200"/>
              <a:buFont typeface="Arial"/>
              <a:buNone/>
            </a:pPr>
            <a:r>
              <a:rPr lang="en" sz="3200" b="0" i="0" u="none" strike="noStrike" cap="none">
                <a:solidFill>
                  <a:srgbClr val="2C95DD"/>
                </a:solidFill>
                <a:latin typeface="Arial"/>
                <a:ea typeface="Arial"/>
                <a:cs typeface="Arial"/>
                <a:sym typeface="Arial"/>
              </a:rPr>
              <a:t>Massively Parallel Processing (MPP)</a:t>
            </a:r>
            <a:br>
              <a:rPr lang="en" sz="3200" b="0" i="0" u="none" strike="noStrike" cap="none">
                <a:solidFill>
                  <a:srgbClr val="2C95DD"/>
                </a:solidFill>
                <a:latin typeface="Arial"/>
                <a:ea typeface="Arial"/>
                <a:cs typeface="Arial"/>
                <a:sym typeface="Arial"/>
              </a:rPr>
            </a:br>
            <a:r>
              <a:rPr lang="en" sz="3200" b="0" i="0" u="none" strike="noStrike" cap="none">
                <a:solidFill>
                  <a:srgbClr val="2C95DD"/>
                </a:solidFill>
                <a:latin typeface="Arial"/>
                <a:ea typeface="Arial"/>
                <a:cs typeface="Arial"/>
                <a:sym typeface="Arial"/>
              </a:rPr>
              <a:t>Scaling out, not up. </a:t>
            </a:r>
            <a:endParaRPr/>
          </a:p>
        </p:txBody>
      </p:sp>
      <p:pic>
        <p:nvPicPr>
          <p:cNvPr id="307" name="Google Shape;307;p39" descr="SMP.tiff"/>
          <p:cNvPicPr preferRelativeResize="0"/>
          <p:nvPr/>
        </p:nvPicPr>
        <p:blipFill rotWithShape="1">
          <a:blip r:embed="rId3">
            <a:alphaModFix/>
          </a:blip>
          <a:srcRect/>
          <a:stretch/>
        </p:blipFill>
        <p:spPr>
          <a:xfrm>
            <a:off x="624305" y="2263053"/>
            <a:ext cx="1264596" cy="1285875"/>
          </a:xfrm>
          <a:prstGeom prst="rect">
            <a:avLst/>
          </a:prstGeom>
          <a:noFill/>
          <a:ln>
            <a:noFill/>
          </a:ln>
        </p:spPr>
      </p:pic>
      <p:pic>
        <p:nvPicPr>
          <p:cNvPr id="308" name="Google Shape;308;p39" descr="SMP.tiff"/>
          <p:cNvPicPr preferRelativeResize="0"/>
          <p:nvPr/>
        </p:nvPicPr>
        <p:blipFill rotWithShape="1">
          <a:blip r:embed="rId3">
            <a:alphaModFix/>
          </a:blip>
          <a:srcRect/>
          <a:stretch/>
        </p:blipFill>
        <p:spPr>
          <a:xfrm>
            <a:off x="1888901" y="2279196"/>
            <a:ext cx="1264596" cy="1285875"/>
          </a:xfrm>
          <a:prstGeom prst="rect">
            <a:avLst/>
          </a:prstGeom>
          <a:noFill/>
          <a:ln>
            <a:noFill/>
          </a:ln>
        </p:spPr>
      </p:pic>
      <p:cxnSp>
        <p:nvCxnSpPr>
          <p:cNvPr id="309" name="Google Shape;309;p39"/>
          <p:cNvCxnSpPr/>
          <p:nvPr/>
        </p:nvCxnSpPr>
        <p:spPr>
          <a:xfrm>
            <a:off x="1011814" y="1791851"/>
            <a:ext cx="1648244"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10" name="Google Shape;310;p39"/>
          <p:cNvCxnSpPr/>
          <p:nvPr/>
        </p:nvCxnSpPr>
        <p:spPr>
          <a:xfrm>
            <a:off x="1015218"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11" name="Google Shape;311;p39"/>
          <p:cNvCxnSpPr/>
          <p:nvPr/>
        </p:nvCxnSpPr>
        <p:spPr>
          <a:xfrm>
            <a:off x="2660058"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C95DD"/>
              </a:buClr>
              <a:buSzPts val="3200"/>
              <a:buFont typeface="Arial"/>
              <a:buNone/>
            </a:pPr>
            <a:r>
              <a:rPr lang="en" sz="3200" b="0" i="0" u="none" strike="noStrike" cap="none">
                <a:solidFill>
                  <a:srgbClr val="2C95DD"/>
                </a:solidFill>
                <a:latin typeface="Arial"/>
                <a:ea typeface="Arial"/>
                <a:cs typeface="Arial"/>
                <a:sym typeface="Arial"/>
              </a:rPr>
              <a:t>Massively Parallel Processing (MPP)</a:t>
            </a:r>
            <a:br>
              <a:rPr lang="en" sz="3200" b="0" i="0" u="none" strike="noStrike" cap="none">
                <a:solidFill>
                  <a:srgbClr val="2C95DD"/>
                </a:solidFill>
                <a:latin typeface="Arial"/>
                <a:ea typeface="Arial"/>
                <a:cs typeface="Arial"/>
                <a:sym typeface="Arial"/>
              </a:rPr>
            </a:br>
            <a:r>
              <a:rPr lang="en" sz="3200" b="0" i="0" u="none" strike="noStrike" cap="none">
                <a:solidFill>
                  <a:srgbClr val="2C95DD"/>
                </a:solidFill>
                <a:latin typeface="Arial"/>
                <a:ea typeface="Arial"/>
                <a:cs typeface="Arial"/>
                <a:sym typeface="Arial"/>
              </a:rPr>
              <a:t>Scaling out, not up. </a:t>
            </a:r>
            <a:endParaRPr/>
          </a:p>
        </p:txBody>
      </p:sp>
      <p:pic>
        <p:nvPicPr>
          <p:cNvPr id="318" name="Google Shape;318;p40" descr="SMP.tiff"/>
          <p:cNvPicPr preferRelativeResize="0"/>
          <p:nvPr/>
        </p:nvPicPr>
        <p:blipFill rotWithShape="1">
          <a:blip r:embed="rId3">
            <a:alphaModFix/>
          </a:blip>
          <a:srcRect/>
          <a:stretch/>
        </p:blipFill>
        <p:spPr>
          <a:xfrm>
            <a:off x="624305" y="2263053"/>
            <a:ext cx="1264596" cy="1285875"/>
          </a:xfrm>
          <a:prstGeom prst="rect">
            <a:avLst/>
          </a:prstGeom>
          <a:noFill/>
          <a:ln>
            <a:noFill/>
          </a:ln>
        </p:spPr>
      </p:pic>
      <p:pic>
        <p:nvPicPr>
          <p:cNvPr id="319" name="Google Shape;319;p40" descr="SMP.tiff"/>
          <p:cNvPicPr preferRelativeResize="0"/>
          <p:nvPr/>
        </p:nvPicPr>
        <p:blipFill rotWithShape="1">
          <a:blip r:embed="rId3">
            <a:alphaModFix/>
          </a:blip>
          <a:srcRect/>
          <a:stretch/>
        </p:blipFill>
        <p:spPr>
          <a:xfrm>
            <a:off x="1888901" y="2279196"/>
            <a:ext cx="1264596" cy="1285875"/>
          </a:xfrm>
          <a:prstGeom prst="rect">
            <a:avLst/>
          </a:prstGeom>
          <a:noFill/>
          <a:ln>
            <a:noFill/>
          </a:ln>
        </p:spPr>
      </p:pic>
      <p:pic>
        <p:nvPicPr>
          <p:cNvPr id="320" name="Google Shape;320;p40" descr="SMP.tiff"/>
          <p:cNvPicPr preferRelativeResize="0"/>
          <p:nvPr/>
        </p:nvPicPr>
        <p:blipFill rotWithShape="1">
          <a:blip r:embed="rId3">
            <a:alphaModFix/>
          </a:blip>
          <a:srcRect/>
          <a:stretch/>
        </p:blipFill>
        <p:spPr>
          <a:xfrm>
            <a:off x="3153497" y="2295339"/>
            <a:ext cx="1264596" cy="1285875"/>
          </a:xfrm>
          <a:prstGeom prst="rect">
            <a:avLst/>
          </a:prstGeom>
          <a:noFill/>
          <a:ln>
            <a:noFill/>
          </a:ln>
        </p:spPr>
      </p:pic>
      <p:cxnSp>
        <p:nvCxnSpPr>
          <p:cNvPr id="321" name="Google Shape;321;p40"/>
          <p:cNvCxnSpPr/>
          <p:nvPr/>
        </p:nvCxnSpPr>
        <p:spPr>
          <a:xfrm>
            <a:off x="1011814" y="1791851"/>
            <a:ext cx="4274654"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22" name="Google Shape;322;p40"/>
          <p:cNvCxnSpPr/>
          <p:nvPr/>
        </p:nvCxnSpPr>
        <p:spPr>
          <a:xfrm>
            <a:off x="1015218"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23" name="Google Shape;323;p40"/>
          <p:cNvCxnSpPr/>
          <p:nvPr/>
        </p:nvCxnSpPr>
        <p:spPr>
          <a:xfrm>
            <a:off x="3993087"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324" name="Google Shape;324;p40"/>
          <p:cNvCxnSpPr/>
          <p:nvPr/>
        </p:nvCxnSpPr>
        <p:spPr>
          <a:xfrm>
            <a:off x="2660058"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pic>
        <p:nvPicPr>
          <p:cNvPr id="325" name="Google Shape;325;p40" descr="SMP.tiff"/>
          <p:cNvPicPr preferRelativeResize="0"/>
          <p:nvPr/>
        </p:nvPicPr>
        <p:blipFill rotWithShape="1">
          <a:blip r:embed="rId3">
            <a:alphaModFix/>
          </a:blip>
          <a:srcRect/>
          <a:stretch/>
        </p:blipFill>
        <p:spPr>
          <a:xfrm>
            <a:off x="4570493" y="2295339"/>
            <a:ext cx="1264596" cy="1285875"/>
          </a:xfrm>
          <a:prstGeom prst="rect">
            <a:avLst/>
          </a:prstGeom>
          <a:noFill/>
          <a:ln>
            <a:noFill/>
          </a:ln>
        </p:spPr>
      </p:pic>
      <p:cxnSp>
        <p:nvCxnSpPr>
          <p:cNvPr id="326" name="Google Shape;326;p40"/>
          <p:cNvCxnSpPr/>
          <p:nvPr/>
        </p:nvCxnSpPr>
        <p:spPr>
          <a:xfrm>
            <a:off x="5286468" y="1791852"/>
            <a:ext cx="0" cy="50348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2271</Words>
  <Application>Microsoft Macintosh PowerPoint</Application>
  <PresentationFormat>On-screen Show (16:9)</PresentationFormat>
  <Paragraphs>342</Paragraphs>
  <Slides>30</Slides>
  <Notes>30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30</vt:i4>
      </vt:variant>
    </vt:vector>
  </HeadingPairs>
  <TitlesOfParts>
    <vt:vector size="39" baseType="lpstr">
      <vt:lpstr>Arial</vt:lpstr>
      <vt:lpstr>Calibri</vt:lpstr>
      <vt:lpstr>Helvetica Neue</vt:lpstr>
      <vt:lpstr>Noto Sans Symbols</vt:lpstr>
      <vt:lpstr>Proxima Nova</vt:lpstr>
      <vt:lpstr>Verdana</vt:lpstr>
      <vt:lpstr>Pivotal Presentation Theme v1</vt:lpstr>
      <vt:lpstr>Pivotal Presentation Theme v1</vt:lpstr>
      <vt:lpstr>1_Pivotal Main</vt:lpstr>
      <vt:lpstr>Greenplum Workshop Introduction  </vt:lpstr>
      <vt:lpstr>Pivotal Greenplum Workshop Overview</vt:lpstr>
      <vt:lpstr>Agenda</vt:lpstr>
      <vt:lpstr>Topics without exercises in this Workshop </vt:lpstr>
      <vt:lpstr>But first, a little history </vt:lpstr>
      <vt:lpstr>But first, a little history </vt:lpstr>
      <vt:lpstr>But first, a little history </vt:lpstr>
      <vt:lpstr>Massively Parallel Processing (MPP) Scaling out, not up. </vt:lpstr>
      <vt:lpstr>Massively Parallel Processing (MPP) Scaling out, not up. </vt:lpstr>
      <vt:lpstr>Massively Parallel Processing (MPP) Scaling out, not up. </vt:lpstr>
      <vt:lpstr>A brief analogy</vt:lpstr>
      <vt:lpstr>A brief analogy</vt:lpstr>
      <vt:lpstr>Greenplum = Massively Parallel Postgres for Analytics</vt:lpstr>
      <vt:lpstr>PowerPoint Presentation</vt:lpstr>
      <vt:lpstr>Run your analytics anywhere you need it</vt:lpstr>
      <vt:lpstr>Greenplum Integrated Analytics Traditional and Advanced In-Database Analytics </vt:lpstr>
      <vt:lpstr>Greenplum Analytics: Graph  </vt:lpstr>
      <vt:lpstr>Greenplum Analytics: Text</vt:lpstr>
      <vt:lpstr>Greenplum Analytics: GeoSpatial  </vt:lpstr>
      <vt:lpstr>Greenplum Analytics: R and Python Libraries </vt:lpstr>
      <vt:lpstr>Greenplum Analytics: Spark</vt:lpstr>
      <vt:lpstr>Greenplum Analytics: Language Agnostic   </vt:lpstr>
      <vt:lpstr>R/Python Containerization on Greenplum: PL/Container </vt:lpstr>
      <vt:lpstr>SQL Containerization: Greenplum Resource Groups</vt:lpstr>
      <vt:lpstr>Greenplum Open Source Agility = Analytical Innovation</vt:lpstr>
      <vt:lpstr>Download at Greenplum.org</vt:lpstr>
      <vt:lpstr>Pivotal Greenplum by Pivotal - Support Offering</vt:lpstr>
      <vt:lpstr>Pivotal Greenplum Modules - Proprietary Pivotal Modules</vt:lpstr>
      <vt:lpstr>Other Good Stuff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Petabyte Scale Data Warehousing Greenplum Introduction  </dc:title>
  <cp:lastModifiedBy>Leonard Walstad</cp:lastModifiedBy>
  <cp:revision>7</cp:revision>
  <dcterms:modified xsi:type="dcterms:W3CDTF">2019-08-14T12:53:17Z</dcterms:modified>
</cp:coreProperties>
</file>